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0.xml" ContentType="application/vnd.openxmlformats-officedocument.presentationml.notesSlide+xml"/>
  <Override PartName="/ppt/media/image23.jpg" ContentType="image/pn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18"/>
  </p:notesMasterIdLst>
  <p:sldIdLst>
    <p:sldId id="256" r:id="rId3"/>
    <p:sldId id="273" r:id="rId4"/>
    <p:sldId id="264" r:id="rId5"/>
    <p:sldId id="258" r:id="rId6"/>
    <p:sldId id="259" r:id="rId7"/>
    <p:sldId id="262" r:id="rId8"/>
    <p:sldId id="283" r:id="rId9"/>
    <p:sldId id="284" r:id="rId10"/>
    <p:sldId id="261" r:id="rId11"/>
    <p:sldId id="263" r:id="rId12"/>
    <p:sldId id="277" r:id="rId13"/>
    <p:sldId id="279" r:id="rId14"/>
    <p:sldId id="282" r:id="rId15"/>
    <p:sldId id="267" r:id="rId16"/>
    <p:sldId id="272" r:id="rId17"/>
  </p:sldIdLst>
  <p:sldSz cx="9144000" cy="5143500" type="screen16x9"/>
  <p:notesSz cx="6858000" cy="9144000"/>
  <p:embeddedFontLst>
    <p:embeddedFont>
      <p:font typeface="Average" panose="020405030504060A0204" pitchFamily="18" charset="0"/>
      <p:regular r:id="rId19"/>
      <p:bold r:id="rId19"/>
      <p:italic r:id="rId20"/>
      <p:boldItalic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  <p:embeddedFont>
      <p:font typeface="Oswald" pitchFamily="2" charset="77"/>
      <p:regular r:id="rId25"/>
      <p:bold r:id="rId26"/>
      <p:italic r:id="rId20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432FF"/>
    <a:srgbClr val="005A62"/>
    <a:srgbClr val="FF2F92"/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8C8D839-D7BD-4761-AA22-0375A441BFEE}">
  <a:tblStyle styleId="{D8C8D839-D7BD-4761-AA22-0375A441BFE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488"/>
    <p:restoredTop sz="90930"/>
  </p:normalViewPr>
  <p:slideViewPr>
    <p:cSldViewPr snapToGrid="0">
      <p:cViewPr varScale="1">
        <p:scale>
          <a:sx n="134" d="100"/>
          <a:sy n="134" d="100"/>
        </p:scale>
        <p:origin x="4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i="1" dirty="0">
                <a:solidFill>
                  <a:srgbClr val="002060"/>
                </a:solidFill>
              </a:rPr>
              <a:t>Forum</a:t>
            </a:r>
            <a:r>
              <a:rPr lang="en-US" sz="2000" dirty="0">
                <a:solidFill>
                  <a:srgbClr val="002060"/>
                </a:solidFill>
              </a:rPr>
              <a:t> Attendee PROFILE</a:t>
            </a:r>
          </a:p>
        </c:rich>
      </c:tx>
      <c:layout>
        <c:manualLayout>
          <c:xMode val="edge"/>
          <c:yMode val="edge"/>
          <c:x val="0.25899259014973774"/>
          <c:y val="3.05666135561727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Forum Attendee Breakdown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c:spPr>
          <c:dPt>
            <c:idx val="0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A82C-7344-AE41-95EE7888CAA8}"/>
              </c:ext>
            </c:extLst>
          </c:dPt>
          <c:dPt>
            <c:idx val="1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C-A82C-7344-AE41-95EE7888CAA8}"/>
              </c:ext>
            </c:extLst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A82C-7344-AE41-95EE7888CAA8}"/>
              </c:ext>
            </c:extLst>
          </c:dPt>
          <c:dPt>
            <c:idx val="3"/>
            <c:bubble3D val="0"/>
            <c:spPr>
              <a:solidFill>
                <a:schemeClr val="accent6">
                  <a:lumMod val="2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A-A82C-7344-AE41-95EE7888CAA8}"/>
              </c:ext>
            </c:extLst>
          </c:dPt>
          <c:dPt>
            <c:idx val="4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82C-7344-AE41-95EE7888CAA8}"/>
              </c:ext>
            </c:extLst>
          </c:dPt>
          <c:dPt>
            <c:idx val="5"/>
            <c:bubble3D val="0"/>
            <c:spPr>
              <a:solidFill>
                <a:srgbClr val="005A6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A82C-7344-AE41-95EE7888CAA8}"/>
              </c:ext>
            </c:extLst>
          </c:dPt>
          <c:dPt>
            <c:idx val="6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82C-7344-AE41-95EE7888CAA8}"/>
              </c:ext>
            </c:extLst>
          </c:dPt>
          <c:dPt>
            <c:idx val="8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82C-7344-AE41-95EE7888CAA8}"/>
              </c:ext>
            </c:extLst>
          </c:dPt>
          <c:dPt>
            <c:idx val="9"/>
            <c:bubble3D val="0"/>
            <c:spPr>
              <a:solidFill>
                <a:schemeClr val="tx1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A82C-7344-AE41-95EE7888CAA8}"/>
              </c:ext>
            </c:extLst>
          </c:dPt>
          <c:dPt>
            <c:idx val="1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82C-7344-AE41-95EE7888CAA8}"/>
              </c:ext>
            </c:extLst>
          </c:dPt>
          <c:dPt>
            <c:idx val="1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A82C-7344-AE41-95EE7888CAA8}"/>
              </c:ext>
            </c:extLst>
          </c:dPt>
          <c:dLbls>
            <c:dLbl>
              <c:idx val="0"/>
              <c:layout>
                <c:manualLayout>
                  <c:x val="-3.1585781573377895E-3"/>
                  <c:y val="1.833996813370363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spc="0" baseline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700" baseline="0" dirty="0">
                        <a:solidFill>
                          <a:schemeClr val="accent6">
                            <a:lumMod val="10000"/>
                          </a:schemeClr>
                        </a:solidFill>
                      </a:rPr>
                      <a:t>1.5%</a:t>
                    </a:r>
                    <a:endParaRPr lang="en-US" sz="700" dirty="0">
                      <a:solidFill>
                        <a:schemeClr val="accent6">
                          <a:lumMod val="1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spc="0" baseline="0">
                      <a:solidFill>
                        <a:schemeClr val="accent6">
                          <a:lumMod val="1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A82C-7344-AE41-95EE7888CAA8}"/>
                </c:ext>
              </c:extLst>
            </c:dLbl>
            <c:dLbl>
              <c:idx val="1"/>
              <c:layout>
                <c:manualLayout>
                  <c:x val="-9.4757344720132527E-3"/>
                  <c:y val="4.890658168987640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600" baseline="0" dirty="0">
                        <a:solidFill>
                          <a:schemeClr val="tx1"/>
                        </a:solidFill>
                      </a:rPr>
                      <a:t>1.9%</a:t>
                    </a:r>
                    <a:endParaRPr lang="en-US" sz="60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A82C-7344-AE41-95EE7888CAA8}"/>
                </c:ext>
              </c:extLst>
            </c:dLbl>
            <c:dLbl>
              <c:idx val="2"/>
              <c:layout>
                <c:manualLayout>
                  <c:x val="-2.5268625258701851E-2"/>
                  <c:y val="5.501990440111098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7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700" baseline="0" dirty="0">
                        <a:solidFill>
                          <a:schemeClr val="tx1"/>
                        </a:solidFill>
                      </a:rPr>
                      <a:t>2.82%</a:t>
                    </a:r>
                    <a:endParaRPr lang="en-US" sz="70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A82C-7344-AE41-95EE7888CAA8}"/>
                </c:ext>
              </c:extLst>
            </c:dLbl>
            <c:dLbl>
              <c:idx val="3"/>
              <c:layout>
                <c:manualLayout>
                  <c:x val="-3.4744359730715046E-2"/>
                  <c:y val="6.72465498235800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8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800" baseline="0" dirty="0">
                        <a:solidFill>
                          <a:schemeClr val="tx1"/>
                        </a:solidFill>
                      </a:rPr>
                      <a:t>3.85%</a:t>
                    </a:r>
                    <a:endParaRPr lang="en-US" sz="80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A82C-7344-AE41-95EE7888CAA8}"/>
                </c:ext>
              </c:extLst>
            </c:dLbl>
            <c:dLbl>
              <c:idx val="4"/>
              <c:layout>
                <c:manualLayout>
                  <c:x val="-5.211653959607257E-2"/>
                  <c:y val="8.252985660166647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900" baseline="0" dirty="0">
                        <a:solidFill>
                          <a:schemeClr val="tx1"/>
                        </a:solidFill>
                      </a:rPr>
                      <a:t>4.83%</a:t>
                    </a:r>
                    <a:endParaRPr lang="en-US" sz="100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A82C-7344-AE41-95EE7888CAA8}"/>
                </c:ext>
              </c:extLst>
            </c:dLbl>
            <c:dLbl>
              <c:idx val="5"/>
              <c:layout>
                <c:manualLayout>
                  <c:x val="-8.6860837150052231E-2"/>
                  <c:y val="6.724654982358009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900" baseline="0" dirty="0">
                        <a:solidFill>
                          <a:schemeClr val="tx1"/>
                        </a:solidFill>
                      </a:rPr>
                      <a:t>5.59%</a:t>
                    </a:r>
                    <a:endParaRPr lang="en-US" sz="100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8959595443340613E-2"/>
                      <c:h val="7.9717728154498582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8-A82C-7344-AE41-95EE7888CAA8}"/>
                </c:ext>
              </c:extLst>
            </c:dLbl>
            <c:dLbl>
              <c:idx val="6"/>
              <c:layout>
                <c:manualLayout>
                  <c:x val="-0.10423307919214525"/>
                  <c:y val="6.1134430522327508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900" baseline="0" dirty="0">
                        <a:solidFill>
                          <a:schemeClr val="tx1"/>
                        </a:solidFill>
                      </a:rPr>
                      <a:t>6.89%</a:t>
                    </a:r>
                    <a:endParaRPr lang="en-US" sz="100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9678234150870377E-2"/>
                      <c:h val="5.8321098665177637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7-A82C-7344-AE41-95EE7888CAA8}"/>
                </c:ext>
              </c:extLst>
            </c:dLbl>
            <c:dLbl>
              <c:idx val="7"/>
              <c:layout>
                <c:manualLayout>
                  <c:x val="-0.11370875148742295"/>
                  <c:y val="-9.781304303875461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900" baseline="0" dirty="0">
                        <a:solidFill>
                          <a:schemeClr val="tx1"/>
                        </a:solidFill>
                      </a:rPr>
                      <a:t>11.56%</a:t>
                    </a:r>
                    <a:endParaRPr lang="en-US" sz="100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844182241006226"/>
                      <c:h val="6.1377760020794918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6-A82C-7344-AE41-95EE7888CAA8}"/>
                </c:ext>
              </c:extLst>
            </c:dLbl>
            <c:dLbl>
              <c:idx val="8"/>
              <c:layout>
                <c:manualLayout>
                  <c:x val="-3.7902937888052893E-2"/>
                  <c:y val="-0.1497764064252465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000" baseline="0" dirty="0">
                        <a:solidFill>
                          <a:schemeClr val="tx1"/>
                        </a:solidFill>
                      </a:rPr>
                      <a:t>
</a:t>
                    </a:r>
                    <a:r>
                      <a:rPr lang="en-US" sz="900" baseline="0" dirty="0">
                        <a:solidFill>
                          <a:schemeClr val="tx1"/>
                        </a:solidFill>
                      </a:rPr>
                      <a:t>9.39%</a:t>
                    </a:r>
                    <a:endParaRPr lang="en-US" sz="100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A82C-7344-AE41-95EE7888CAA8}"/>
                </c:ext>
              </c:extLst>
            </c:dLbl>
            <c:dLbl>
              <c:idx val="9"/>
              <c:layout>
                <c:manualLayout>
                  <c:x val="4.4220094202728238E-2"/>
                  <c:y val="-0.1620030518477156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7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>
                        <a:solidFill>
                          <a:schemeClr val="tx1"/>
                        </a:solidFill>
                      </a:rPr>
                      <a:t>
</a:t>
                    </a:r>
                    <a:r>
                      <a:rPr lang="en-US" sz="900" baseline="0" dirty="0">
                        <a:solidFill>
                          <a:schemeClr val="tx1"/>
                        </a:solidFill>
                      </a:rPr>
                      <a:t>14.50%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A82C-7344-AE41-95EE7888CAA8}"/>
                </c:ext>
              </c:extLst>
            </c:dLbl>
            <c:dLbl>
              <c:idx val="10"/>
              <c:layout>
                <c:manualLayout>
                  <c:x val="0.1247638372148404"/>
                  <c:y val="-4.584967965226265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900" baseline="0" dirty="0">
                        <a:solidFill>
                          <a:schemeClr val="tx1"/>
                        </a:solidFill>
                      </a:rPr>
                      <a:t>18.51%</a:t>
                    </a:r>
                    <a:endParaRPr lang="en-US" sz="80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7310934537472865E-2"/>
                      <c:h val="9.500103493258498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A82C-7344-AE41-95EE7888CAA8}"/>
                </c:ext>
              </c:extLst>
            </c:dLbl>
            <c:dLbl>
              <c:idx val="11"/>
              <c:layout>
                <c:manualLayout>
                  <c:x val="0.10818136406555268"/>
                  <c:y val="0.1635316232075208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spc="0" baseline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900" baseline="0" dirty="0">
                        <a:solidFill>
                          <a:schemeClr val="tx1"/>
                        </a:solidFill>
                      </a:rPr>
                      <a:t>
</a:t>
                    </a:r>
                  </a:p>
                  <a:p>
                    <a:pPr>
                      <a:defRPr sz="900">
                        <a:solidFill>
                          <a:srgbClr val="000000"/>
                        </a:solidFill>
                      </a:defRPr>
                    </a:pPr>
                    <a:r>
                      <a:rPr lang="en-US" sz="900" baseline="0" dirty="0">
                        <a:solidFill>
                          <a:schemeClr val="tx1"/>
                        </a:solidFill>
                      </a:rPr>
                      <a:t>18.62%</a:t>
                    </a:r>
                    <a:endParaRPr lang="en-US" sz="90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020442591411924"/>
                      <c:h val="0.12862430984437503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4-A82C-7344-AE41-95EE7888CA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spc="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Sheet1!$A$2:$A$13</c:f>
              <c:strCache>
                <c:ptCount val="12"/>
                <c:pt idx="0">
                  <c:v>Other</c:v>
                </c:pt>
                <c:pt idx="1">
                  <c:v>Government/Regulator</c:v>
                </c:pt>
                <c:pt idx="2">
                  <c:v>Media</c:v>
                </c:pt>
                <c:pt idx="3">
                  <c:v>Financial &amp; Information Products/Services</c:v>
                </c:pt>
                <c:pt idx="4">
                  <c:v>Producers/E&amp;P</c:v>
                </c:pt>
                <c:pt idx="5">
                  <c:v>Product/Service Providers</c:v>
                </c:pt>
                <c:pt idx="6">
                  <c:v>Professional Services</c:v>
                </c:pt>
                <c:pt idx="7">
                  <c:v>Gas Buyer - End Use/Industrial/Energy Merchant</c:v>
                </c:pt>
                <c:pt idx="8">
                  <c:v>Integrated Energy/Majors</c:v>
                </c:pt>
                <c:pt idx="9">
                  <c:v>Midstream/Pipeline/Storage</c:v>
                </c:pt>
                <c:pt idx="10">
                  <c:v>LDCs/Gas Utility</c:v>
                </c:pt>
                <c:pt idx="11">
                  <c:v>Marketers/Trading (Wholesale/Retail)</c:v>
                </c:pt>
              </c:strCache>
            </c:strRef>
          </c:cat>
          <c:val>
            <c:numRef>
              <c:f>Sheet1!$B$2:$B$13</c:f>
              <c:numCache>
                <c:formatCode>0.00%</c:formatCode>
                <c:ptCount val="12"/>
                <c:pt idx="0">
                  <c:v>1.5200868621064061E-2</c:v>
                </c:pt>
                <c:pt idx="1">
                  <c:v>1.9001085776330078E-2</c:v>
                </c:pt>
                <c:pt idx="2">
                  <c:v>2.8230184581976112E-2</c:v>
                </c:pt>
                <c:pt idx="3">
                  <c:v>3.8545059717698157E-2</c:v>
                </c:pt>
                <c:pt idx="4">
                  <c:v>4.8317046688382194E-2</c:v>
                </c:pt>
                <c:pt idx="5">
                  <c:v>5.5917480998914221E-2</c:v>
                </c:pt>
                <c:pt idx="6">
                  <c:v>6.8946796959826279E-2</c:v>
                </c:pt>
                <c:pt idx="7">
                  <c:v>0.11563517915309446</c:v>
                </c:pt>
                <c:pt idx="8">
                  <c:v>9.3919652551574376E-2</c:v>
                </c:pt>
                <c:pt idx="9">
                  <c:v>0.14495114006514659</c:v>
                </c:pt>
                <c:pt idx="10">
                  <c:v>0.18512486427795874</c:v>
                </c:pt>
                <c:pt idx="11">
                  <c:v>0.18621064060803474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2C-7344-AE41-95EE7888CAA8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0.15515</cdr:x>
      <cdr:y>0.14115</cdr:y>
    </cdr:from>
    <cdr:to>
      <cdr:x>0.29104</cdr:x>
      <cdr:y>0.20903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857C8109-7889-0E41-812F-55FCD9FA6AA1}"/>
            </a:ext>
          </a:extLst>
        </cdr:cNvPr>
        <cdr:cNvSpPr txBox="1"/>
      </cdr:nvSpPr>
      <cdr:spPr>
        <a:xfrm xmlns:a="http://schemas.openxmlformats.org/drawingml/2006/main">
          <a:off x="1247686" y="586476"/>
          <a:ext cx="1092705" cy="2820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0.11158</cdr:x>
      <cdr:y>0.68827</cdr:y>
    </cdr:from>
    <cdr:to>
      <cdr:x>0.3135</cdr:x>
      <cdr:y>0.79728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F6E86740-44EE-BF4F-B75B-E51651131380}"/>
            </a:ext>
          </a:extLst>
        </cdr:cNvPr>
        <cdr:cNvSpPr txBox="1"/>
      </cdr:nvSpPr>
      <cdr:spPr>
        <a:xfrm xmlns:a="http://schemas.openxmlformats.org/drawingml/2006/main">
          <a:off x="897309" y="2859657"/>
          <a:ext cx="1623701" cy="4529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0.80024</cdr:x>
      <cdr:y>0.56694</cdr:y>
    </cdr:from>
    <cdr:to>
      <cdr:x>0.94139</cdr:x>
      <cdr:y>0.66136</cdr:y>
    </cdr:to>
    <cdr:sp macro="" textlink="">
      <cdr:nvSpPr>
        <cdr:cNvPr id="7" name="TextBox 6">
          <a:extLst xmlns:a="http://schemas.openxmlformats.org/drawingml/2006/main">
            <a:ext uri="{FF2B5EF4-FFF2-40B4-BE49-F238E27FC236}">
              <a16:creationId xmlns:a16="http://schemas.microsoft.com/office/drawing/2014/main" id="{8A648976-0F5D-2145-BF67-7A0409712788}"/>
            </a:ext>
          </a:extLst>
        </cdr:cNvPr>
        <cdr:cNvSpPr txBox="1"/>
      </cdr:nvSpPr>
      <cdr:spPr>
        <a:xfrm xmlns:a="http://schemas.openxmlformats.org/drawingml/2006/main">
          <a:off x="6435180" y="2355545"/>
          <a:ext cx="1135117" cy="3923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0.7558</cdr:x>
      <cdr:y>0.62249</cdr:y>
    </cdr:from>
    <cdr:to>
      <cdr:x>0.93224</cdr:x>
      <cdr:y>0.72566</cdr:y>
    </cdr:to>
    <cdr:sp macro="" textlink="">
      <cdr:nvSpPr>
        <cdr:cNvPr id="9" name="TextBox 8">
          <a:extLst xmlns:a="http://schemas.openxmlformats.org/drawingml/2006/main">
            <a:ext uri="{FF2B5EF4-FFF2-40B4-BE49-F238E27FC236}">
              <a16:creationId xmlns:a16="http://schemas.microsoft.com/office/drawing/2014/main" id="{CE972C51-C9ED-034D-82F1-8546513CB356}"/>
            </a:ext>
          </a:extLst>
        </cdr:cNvPr>
        <cdr:cNvSpPr txBox="1"/>
      </cdr:nvSpPr>
      <cdr:spPr>
        <a:xfrm xmlns:a="http://schemas.openxmlformats.org/drawingml/2006/main">
          <a:off x="6077828" y="2586377"/>
          <a:ext cx="1418897" cy="4286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0.74495</cdr:x>
      <cdr:y>0.59472</cdr:y>
    </cdr:from>
    <cdr:to>
      <cdr:x>0.94687</cdr:x>
      <cdr:y>0.68004</cdr:y>
    </cdr:to>
    <cdr:sp macro="" textlink="">
      <cdr:nvSpPr>
        <cdr:cNvPr id="10" name="TextBox 9">
          <a:extLst xmlns:a="http://schemas.openxmlformats.org/drawingml/2006/main">
            <a:ext uri="{FF2B5EF4-FFF2-40B4-BE49-F238E27FC236}">
              <a16:creationId xmlns:a16="http://schemas.microsoft.com/office/drawing/2014/main" id="{6B5BAA98-7098-8B4F-8C99-8C117E10938C}"/>
            </a:ext>
          </a:extLst>
        </cdr:cNvPr>
        <cdr:cNvSpPr txBox="1"/>
      </cdr:nvSpPr>
      <cdr:spPr>
        <a:xfrm xmlns:a="http://schemas.openxmlformats.org/drawingml/2006/main">
          <a:off x="5990602" y="2470961"/>
          <a:ext cx="1623701" cy="3545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0.83741</cdr:x>
      <cdr:y>0.43679</cdr:y>
    </cdr:from>
    <cdr:to>
      <cdr:x>0.96599</cdr:x>
      <cdr:y>0.56694</cdr:y>
    </cdr:to>
    <cdr:sp macro="" textlink="">
      <cdr:nvSpPr>
        <cdr:cNvPr id="11" name="TextBox 10">
          <a:extLst xmlns:a="http://schemas.openxmlformats.org/drawingml/2006/main">
            <a:ext uri="{FF2B5EF4-FFF2-40B4-BE49-F238E27FC236}">
              <a16:creationId xmlns:a16="http://schemas.microsoft.com/office/drawing/2014/main" id="{98FB1CBD-D2A7-F349-B37D-E8C839542FBA}"/>
            </a:ext>
          </a:extLst>
        </cdr:cNvPr>
        <cdr:cNvSpPr txBox="1"/>
      </cdr:nvSpPr>
      <cdr:spPr>
        <a:xfrm xmlns:a="http://schemas.openxmlformats.org/drawingml/2006/main">
          <a:off x="6734086" y="1814810"/>
          <a:ext cx="1034042" cy="5407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0.85122</cdr:x>
      <cdr:y>0.27262</cdr:y>
    </cdr:from>
    <cdr:to>
      <cdr:x>0.93624</cdr:x>
      <cdr:y>0.34237</cdr:y>
    </cdr:to>
    <cdr:sp macro="" textlink="">
      <cdr:nvSpPr>
        <cdr:cNvPr id="12" name="TextBox 11">
          <a:extLst xmlns:a="http://schemas.openxmlformats.org/drawingml/2006/main">
            <a:ext uri="{FF2B5EF4-FFF2-40B4-BE49-F238E27FC236}">
              <a16:creationId xmlns:a16="http://schemas.microsoft.com/office/drawing/2014/main" id="{21CD1BD9-BB9C-F94F-9529-A54A818F0F09}"/>
            </a:ext>
          </a:extLst>
        </cdr:cNvPr>
        <cdr:cNvSpPr txBox="1"/>
      </cdr:nvSpPr>
      <cdr:spPr>
        <a:xfrm xmlns:a="http://schemas.openxmlformats.org/drawingml/2006/main">
          <a:off x="6845182" y="1132699"/>
          <a:ext cx="683663" cy="2898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0.78825</cdr:x>
      <cdr:y>0.18435</cdr:y>
    </cdr:from>
    <cdr:to>
      <cdr:x>0.9144</cdr:x>
      <cdr:y>0.28671</cdr:y>
    </cdr:to>
    <cdr:sp macro="" textlink="">
      <cdr:nvSpPr>
        <cdr:cNvPr id="13" name="TextBox 12">
          <a:extLst xmlns:a="http://schemas.openxmlformats.org/drawingml/2006/main">
            <a:ext uri="{FF2B5EF4-FFF2-40B4-BE49-F238E27FC236}">
              <a16:creationId xmlns:a16="http://schemas.microsoft.com/office/drawing/2014/main" id="{9C7A75FF-5E3B-5440-8B9A-8EDC55412438}"/>
            </a:ext>
          </a:extLst>
        </cdr:cNvPr>
        <cdr:cNvSpPr txBox="1"/>
      </cdr:nvSpPr>
      <cdr:spPr>
        <a:xfrm xmlns:a="http://schemas.openxmlformats.org/drawingml/2006/main">
          <a:off x="6338791" y="765938"/>
          <a:ext cx="1014430" cy="4253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0.78312</cdr:x>
      <cdr:y>0.14938</cdr:y>
    </cdr:from>
    <cdr:to>
      <cdr:x>0.97237</cdr:x>
      <cdr:y>0.25314</cdr:y>
    </cdr:to>
    <cdr:sp macro="" textlink="">
      <cdr:nvSpPr>
        <cdr:cNvPr id="14" name="TextBox 13">
          <a:extLst xmlns:a="http://schemas.openxmlformats.org/drawingml/2006/main">
            <a:ext uri="{FF2B5EF4-FFF2-40B4-BE49-F238E27FC236}">
              <a16:creationId xmlns:a16="http://schemas.microsoft.com/office/drawing/2014/main" id="{7BBAE8DB-DC34-5842-A280-29F9C8B33A61}"/>
            </a:ext>
          </a:extLst>
        </cdr:cNvPr>
        <cdr:cNvSpPr txBox="1"/>
      </cdr:nvSpPr>
      <cdr:spPr>
        <a:xfrm xmlns:a="http://schemas.openxmlformats.org/drawingml/2006/main">
          <a:off x="6297501" y="620659"/>
          <a:ext cx="1521901" cy="4310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0.80446</cdr:x>
      <cdr:y>0.07328</cdr:y>
    </cdr:from>
    <cdr:to>
      <cdr:x>0.92349</cdr:x>
      <cdr:y>0.16731</cdr:y>
    </cdr:to>
    <cdr:sp macro="" textlink="">
      <cdr:nvSpPr>
        <cdr:cNvPr id="15" name="TextBox 14">
          <a:extLst xmlns:a="http://schemas.openxmlformats.org/drawingml/2006/main">
            <a:ext uri="{FF2B5EF4-FFF2-40B4-BE49-F238E27FC236}">
              <a16:creationId xmlns:a16="http://schemas.microsoft.com/office/drawing/2014/main" id="{033A859A-772B-FF4F-B7E2-2C6D198558A8}"/>
            </a:ext>
          </a:extLst>
        </cdr:cNvPr>
        <cdr:cNvSpPr txBox="1"/>
      </cdr:nvSpPr>
      <cdr:spPr>
        <a:xfrm xmlns:a="http://schemas.openxmlformats.org/drawingml/2006/main">
          <a:off x="6469167" y="304465"/>
          <a:ext cx="957129" cy="3906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0.82465</cdr:x>
      <cdr:y>0.06505</cdr:y>
    </cdr:from>
    <cdr:to>
      <cdr:x>0.95537</cdr:x>
      <cdr:y>0.17256</cdr:y>
    </cdr:to>
    <cdr:sp macro="" textlink="">
      <cdr:nvSpPr>
        <cdr:cNvPr id="16" name="TextBox 15">
          <a:extLst xmlns:a="http://schemas.openxmlformats.org/drawingml/2006/main">
            <a:ext uri="{FF2B5EF4-FFF2-40B4-BE49-F238E27FC236}">
              <a16:creationId xmlns:a16="http://schemas.microsoft.com/office/drawing/2014/main" id="{BCDC65A6-D418-BE46-A864-D49E8E8B3CBB}"/>
            </a:ext>
          </a:extLst>
        </cdr:cNvPr>
        <cdr:cNvSpPr txBox="1"/>
      </cdr:nvSpPr>
      <cdr:spPr>
        <a:xfrm xmlns:a="http://schemas.openxmlformats.org/drawingml/2006/main">
          <a:off x="6631537" y="270282"/>
          <a:ext cx="1051133" cy="4466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0.3839</cdr:x>
      <cdr:y>0.10652</cdr:y>
    </cdr:from>
    <cdr:to>
      <cdr:x>0.44514</cdr:x>
      <cdr:y>0.16208</cdr:y>
    </cdr:to>
    <cdr:sp macro="" textlink="">
      <cdr:nvSpPr>
        <cdr:cNvPr id="17" name="Rectangle 16">
          <a:extLst xmlns:a="http://schemas.openxmlformats.org/drawingml/2006/main">
            <a:ext uri="{FF2B5EF4-FFF2-40B4-BE49-F238E27FC236}">
              <a16:creationId xmlns:a16="http://schemas.microsoft.com/office/drawing/2014/main" id="{D6D771A2-654F-AB45-81B7-7E788928AD55}"/>
            </a:ext>
          </a:extLst>
        </cdr:cNvPr>
        <cdr:cNvSpPr/>
      </cdr:nvSpPr>
      <cdr:spPr>
        <a:xfrm xmlns:a="http://schemas.openxmlformats.org/drawingml/2006/main">
          <a:off x="3087192" y="442590"/>
          <a:ext cx="492443" cy="2308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r>
            <a:rPr lang="en-US" sz="900" b="1" dirty="0"/>
            <a:t>Other</a:t>
          </a:r>
          <a:endParaRPr lang="en-US" b="1" dirty="0"/>
        </a:p>
      </cdr:txBody>
    </cdr:sp>
  </cdr:relSizeAnchor>
  <cdr:relSizeAnchor xmlns:cdr="http://schemas.openxmlformats.org/drawingml/2006/chartDrawing">
    <cdr:from>
      <cdr:x>0.30951</cdr:x>
      <cdr:y>0.28671</cdr:y>
    </cdr:from>
    <cdr:to>
      <cdr:x>0.35184</cdr:x>
      <cdr:y>0.30869</cdr:y>
    </cdr:to>
    <cdr:cxnSp macro="">
      <cdr:nvCxnSpPr>
        <cdr:cNvPr id="19" name="Straight Connector 18">
          <a:extLst xmlns:a="http://schemas.openxmlformats.org/drawingml/2006/main">
            <a:ext uri="{FF2B5EF4-FFF2-40B4-BE49-F238E27FC236}">
              <a16:creationId xmlns:a16="http://schemas.microsoft.com/office/drawing/2014/main" id="{98AC03DF-2732-C647-91FA-6831CA6B443B}"/>
            </a:ext>
          </a:extLst>
        </cdr:cNvPr>
        <cdr:cNvCxnSpPr/>
      </cdr:nvCxnSpPr>
      <cdr:spPr>
        <a:xfrm xmlns:a="http://schemas.openxmlformats.org/drawingml/2006/main">
          <a:off x="2488924" y="1191257"/>
          <a:ext cx="340430" cy="91307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0.283</cdr:x>
      <cdr:y>0.56949</cdr:y>
    </cdr:from>
    <cdr:to>
      <cdr:x>0.30925</cdr:x>
      <cdr:y>0.59964</cdr:y>
    </cdr:to>
    <cdr:cxnSp macro="">
      <cdr:nvCxnSpPr>
        <cdr:cNvPr id="20" name="Straight Connector 19">
          <a:extLst xmlns:a="http://schemas.openxmlformats.org/drawingml/2006/main">
            <a:ext uri="{FF2B5EF4-FFF2-40B4-BE49-F238E27FC236}">
              <a16:creationId xmlns:a16="http://schemas.microsoft.com/office/drawing/2014/main" id="{65A25A3E-7EBE-8C4C-B61E-0977917511B6}"/>
            </a:ext>
          </a:extLst>
        </cdr:cNvPr>
        <cdr:cNvCxnSpPr/>
      </cdr:nvCxnSpPr>
      <cdr:spPr>
        <a:xfrm xmlns:a="http://schemas.openxmlformats.org/drawingml/2006/main">
          <a:off x="2275786" y="2366143"/>
          <a:ext cx="211077" cy="125277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0.34798</cdr:x>
      <cdr:y>0.8384</cdr:y>
    </cdr:from>
    <cdr:to>
      <cdr:x>0.38576</cdr:x>
      <cdr:y>0.89251</cdr:y>
    </cdr:to>
    <cdr:cxnSp macro="">
      <cdr:nvCxnSpPr>
        <cdr:cNvPr id="23" name="Straight Connector 22">
          <a:extLst xmlns:a="http://schemas.openxmlformats.org/drawingml/2006/main">
            <a:ext uri="{FF2B5EF4-FFF2-40B4-BE49-F238E27FC236}">
              <a16:creationId xmlns:a16="http://schemas.microsoft.com/office/drawing/2014/main" id="{65A25A3E-7EBE-8C4C-B61E-0977917511B6}"/>
            </a:ext>
          </a:extLst>
        </cdr:cNvPr>
        <cdr:cNvCxnSpPr/>
      </cdr:nvCxnSpPr>
      <cdr:spPr>
        <a:xfrm xmlns:a="http://schemas.openxmlformats.org/drawingml/2006/main" flipV="1">
          <a:off x="2798300" y="3483437"/>
          <a:ext cx="303825" cy="224835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0.58848</cdr:x>
      <cdr:y>0.87085</cdr:y>
    </cdr:from>
    <cdr:to>
      <cdr:x>0.61788</cdr:x>
      <cdr:y>0.91004</cdr:y>
    </cdr:to>
    <cdr:cxnSp macro="">
      <cdr:nvCxnSpPr>
        <cdr:cNvPr id="26" name="Straight Connector 25">
          <a:extLst xmlns:a="http://schemas.openxmlformats.org/drawingml/2006/main">
            <a:ext uri="{FF2B5EF4-FFF2-40B4-BE49-F238E27FC236}">
              <a16:creationId xmlns:a16="http://schemas.microsoft.com/office/drawing/2014/main" id="{65A25A3E-7EBE-8C4C-B61E-0977917511B6}"/>
            </a:ext>
          </a:extLst>
        </cdr:cNvPr>
        <cdr:cNvCxnSpPr/>
      </cdr:nvCxnSpPr>
      <cdr:spPr>
        <a:xfrm xmlns:a="http://schemas.openxmlformats.org/drawingml/2006/main">
          <a:off x="4732317" y="3618260"/>
          <a:ext cx="236427" cy="162829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0.66316</cdr:x>
      <cdr:y>0.72566</cdr:y>
    </cdr:from>
    <cdr:to>
      <cdr:x>0.71454</cdr:x>
      <cdr:y>0.7438</cdr:y>
    </cdr:to>
    <cdr:cxnSp macro="">
      <cdr:nvCxnSpPr>
        <cdr:cNvPr id="29" name="Straight Connector 28">
          <a:extLst xmlns:a="http://schemas.openxmlformats.org/drawingml/2006/main">
            <a:ext uri="{FF2B5EF4-FFF2-40B4-BE49-F238E27FC236}">
              <a16:creationId xmlns:a16="http://schemas.microsoft.com/office/drawing/2014/main" id="{65A25A3E-7EBE-8C4C-B61E-0977917511B6}"/>
            </a:ext>
          </a:extLst>
        </cdr:cNvPr>
        <cdr:cNvCxnSpPr/>
      </cdr:nvCxnSpPr>
      <cdr:spPr>
        <a:xfrm xmlns:a="http://schemas.openxmlformats.org/drawingml/2006/main">
          <a:off x="5332824" y="3015011"/>
          <a:ext cx="413177" cy="75369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0.68754</cdr:x>
      <cdr:y>0.52411</cdr:y>
    </cdr:from>
    <cdr:to>
      <cdr:x>0.70678</cdr:x>
      <cdr:y>0.54227</cdr:y>
    </cdr:to>
    <cdr:cxnSp macro="">
      <cdr:nvCxnSpPr>
        <cdr:cNvPr id="31" name="Straight Connector 30">
          <a:extLst xmlns:a="http://schemas.openxmlformats.org/drawingml/2006/main">
            <a:ext uri="{FF2B5EF4-FFF2-40B4-BE49-F238E27FC236}">
              <a16:creationId xmlns:a16="http://schemas.microsoft.com/office/drawing/2014/main" id="{65A25A3E-7EBE-8C4C-B61E-0977917511B6}"/>
            </a:ext>
          </a:extLst>
        </cdr:cNvPr>
        <cdr:cNvCxnSpPr/>
      </cdr:nvCxnSpPr>
      <cdr:spPr>
        <a:xfrm xmlns:a="http://schemas.openxmlformats.org/drawingml/2006/main">
          <a:off x="5528946" y="2177619"/>
          <a:ext cx="154703" cy="75438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0.66902</cdr:x>
      <cdr:y>0.38958</cdr:y>
    </cdr:from>
    <cdr:to>
      <cdr:x>0.70678</cdr:x>
      <cdr:y>0.39416</cdr:y>
    </cdr:to>
    <cdr:cxnSp macro="">
      <cdr:nvCxnSpPr>
        <cdr:cNvPr id="34" name="Straight Connector 33">
          <a:extLst xmlns:a="http://schemas.openxmlformats.org/drawingml/2006/main">
            <a:ext uri="{FF2B5EF4-FFF2-40B4-BE49-F238E27FC236}">
              <a16:creationId xmlns:a16="http://schemas.microsoft.com/office/drawing/2014/main" id="{65A25A3E-7EBE-8C4C-B61E-0977917511B6}"/>
            </a:ext>
          </a:extLst>
        </cdr:cNvPr>
        <cdr:cNvCxnSpPr/>
      </cdr:nvCxnSpPr>
      <cdr:spPr>
        <a:xfrm xmlns:a="http://schemas.openxmlformats.org/drawingml/2006/main" flipV="1">
          <a:off x="5379987" y="1618656"/>
          <a:ext cx="303662" cy="19024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0.59498</cdr:x>
      <cdr:y>0.19527</cdr:y>
    </cdr:from>
    <cdr:to>
      <cdr:x>0.68885</cdr:x>
      <cdr:y>0.23519</cdr:y>
    </cdr:to>
    <cdr:cxnSp macro="">
      <cdr:nvCxnSpPr>
        <cdr:cNvPr id="36" name="Straight Connector 35">
          <a:extLst xmlns:a="http://schemas.openxmlformats.org/drawingml/2006/main">
            <a:ext uri="{FF2B5EF4-FFF2-40B4-BE49-F238E27FC236}">
              <a16:creationId xmlns:a16="http://schemas.microsoft.com/office/drawing/2014/main" id="{65A25A3E-7EBE-8C4C-B61E-0977917511B6}"/>
            </a:ext>
          </a:extLst>
        </cdr:cNvPr>
        <cdr:cNvCxnSpPr/>
      </cdr:nvCxnSpPr>
      <cdr:spPr>
        <a:xfrm xmlns:a="http://schemas.openxmlformats.org/drawingml/2006/main" flipV="1">
          <a:off x="4784587" y="811338"/>
          <a:ext cx="754826" cy="165844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0.56051</cdr:x>
      <cdr:y>0.17418</cdr:y>
    </cdr:from>
    <cdr:to>
      <cdr:x>0.62029</cdr:x>
      <cdr:y>0.20066</cdr:y>
    </cdr:to>
    <cdr:cxnSp macro="">
      <cdr:nvCxnSpPr>
        <cdr:cNvPr id="38" name="Straight Connector 37">
          <a:extLst xmlns:a="http://schemas.openxmlformats.org/drawingml/2006/main">
            <a:ext uri="{FF2B5EF4-FFF2-40B4-BE49-F238E27FC236}">
              <a16:creationId xmlns:a16="http://schemas.microsoft.com/office/drawing/2014/main" id="{65A25A3E-7EBE-8C4C-B61E-0977917511B6}"/>
            </a:ext>
          </a:extLst>
        </cdr:cNvPr>
        <cdr:cNvCxnSpPr/>
      </cdr:nvCxnSpPr>
      <cdr:spPr>
        <a:xfrm xmlns:a="http://schemas.openxmlformats.org/drawingml/2006/main" flipV="1">
          <a:off x="4507400" y="723713"/>
          <a:ext cx="480734" cy="110012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0.53975</cdr:x>
      <cdr:y>0.15912</cdr:y>
    </cdr:from>
    <cdr:to>
      <cdr:x>0.5526</cdr:x>
      <cdr:y>0.19092</cdr:y>
    </cdr:to>
    <cdr:cxnSp macro="">
      <cdr:nvCxnSpPr>
        <cdr:cNvPr id="40" name="Straight Connector 39">
          <a:extLst xmlns:a="http://schemas.openxmlformats.org/drawingml/2006/main">
            <a:ext uri="{FF2B5EF4-FFF2-40B4-BE49-F238E27FC236}">
              <a16:creationId xmlns:a16="http://schemas.microsoft.com/office/drawing/2014/main" id="{65A25A3E-7EBE-8C4C-B61E-0977917511B6}"/>
            </a:ext>
          </a:extLst>
        </cdr:cNvPr>
        <cdr:cNvCxnSpPr/>
      </cdr:nvCxnSpPr>
      <cdr:spPr>
        <a:xfrm xmlns:a="http://schemas.openxmlformats.org/drawingml/2006/main" flipV="1">
          <a:off x="4340467" y="661142"/>
          <a:ext cx="103346" cy="132106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0.43879</cdr:x>
      <cdr:y>0.1415</cdr:y>
    </cdr:from>
    <cdr:to>
      <cdr:x>0.49201</cdr:x>
      <cdr:y>0.17758</cdr:y>
    </cdr:to>
    <cdr:cxnSp macro="">
      <cdr:nvCxnSpPr>
        <cdr:cNvPr id="43" name="Straight Connector 42">
          <a:extLst xmlns:a="http://schemas.openxmlformats.org/drawingml/2006/main">
            <a:ext uri="{FF2B5EF4-FFF2-40B4-BE49-F238E27FC236}">
              <a16:creationId xmlns:a16="http://schemas.microsoft.com/office/drawing/2014/main" id="{65A25A3E-7EBE-8C4C-B61E-0977917511B6}"/>
            </a:ext>
          </a:extLst>
        </cdr:cNvPr>
        <cdr:cNvCxnSpPr/>
      </cdr:nvCxnSpPr>
      <cdr:spPr>
        <a:xfrm xmlns:a="http://schemas.openxmlformats.org/drawingml/2006/main">
          <a:off x="3528563" y="587929"/>
          <a:ext cx="427976" cy="149877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10ddc386b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10ddc386b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73a7a0eef3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73a7a0eef3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4dcc9878ea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4dcc9878ea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5089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5549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9189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73a7a0eef3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73a7a0eef3_1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586990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4dcc9878ea_1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4dcc9878ea_1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752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4dcc9878ea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4dcc9878ea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6f2704657f_2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g6f2704657f_2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6edd18d9da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6edd18d9da_0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73a7a0eef3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73a7a0eef3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>
          <a:extLst>
            <a:ext uri="{FF2B5EF4-FFF2-40B4-BE49-F238E27FC236}">
              <a16:creationId xmlns:a16="http://schemas.microsoft.com/office/drawing/2014/main" id="{0C3697B4-EBF1-7F7D-01F2-4A01CE1B0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73a7a0eef3_1_31:notes">
            <a:extLst>
              <a:ext uri="{FF2B5EF4-FFF2-40B4-BE49-F238E27FC236}">
                <a16:creationId xmlns:a16="http://schemas.microsoft.com/office/drawing/2014/main" id="{BE848899-F72E-A6D9-AD83-77A6EA79D28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73a7a0eef3_1_31:notes">
            <a:extLst>
              <a:ext uri="{FF2B5EF4-FFF2-40B4-BE49-F238E27FC236}">
                <a16:creationId xmlns:a16="http://schemas.microsoft.com/office/drawing/2014/main" id="{7BD463AB-4C4E-7247-414E-9B58F9083E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24636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>
          <a:extLst>
            <a:ext uri="{FF2B5EF4-FFF2-40B4-BE49-F238E27FC236}">
              <a16:creationId xmlns:a16="http://schemas.microsoft.com/office/drawing/2014/main" id="{511DF210-8FE3-7AD0-23A0-427BAD8AD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73a7a0eef3_1_31:notes">
            <a:extLst>
              <a:ext uri="{FF2B5EF4-FFF2-40B4-BE49-F238E27FC236}">
                <a16:creationId xmlns:a16="http://schemas.microsoft.com/office/drawing/2014/main" id="{5282848F-3E74-D4A4-E648-604F9266B23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73a7a0eef3_1_31:notes">
            <a:extLst>
              <a:ext uri="{FF2B5EF4-FFF2-40B4-BE49-F238E27FC236}">
                <a16:creationId xmlns:a16="http://schemas.microsoft.com/office/drawing/2014/main" id="{291F92E8-2F3E-33A3-C9E2-3F958FF8254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366251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73c157bae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73c157bae9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FFFFF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ftr" idx="11"/>
          </p:nvPr>
        </p:nvSpPr>
        <p:spPr>
          <a:xfrm>
            <a:off x="457200" y="4767263"/>
            <a:ext cx="8229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ftr" idx="11"/>
          </p:nvPr>
        </p:nvSpPr>
        <p:spPr>
          <a:xfrm>
            <a:off x="457200" y="4767263"/>
            <a:ext cx="8229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ftr" idx="11"/>
          </p:nvPr>
        </p:nvSpPr>
        <p:spPr>
          <a:xfrm>
            <a:off x="457200" y="4767263"/>
            <a:ext cx="8229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body" idx="1"/>
          </p:nvPr>
        </p:nvSpPr>
        <p:spPr>
          <a:xfrm>
            <a:off x="388938" y="1759744"/>
            <a:ext cx="3421062" cy="4979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body" idx="2"/>
          </p:nvPr>
        </p:nvSpPr>
        <p:spPr>
          <a:xfrm>
            <a:off x="3962400" y="1759744"/>
            <a:ext cx="3421064" cy="4979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ftr" idx="11"/>
          </p:nvPr>
        </p:nvSpPr>
        <p:spPr>
          <a:xfrm>
            <a:off x="457200" y="4767263"/>
            <a:ext cx="8229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ftr" idx="11"/>
          </p:nvPr>
        </p:nvSpPr>
        <p:spPr>
          <a:xfrm>
            <a:off x="457200" y="4767263"/>
            <a:ext cx="8229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ftr" idx="11"/>
          </p:nvPr>
        </p:nvSpPr>
        <p:spPr>
          <a:xfrm>
            <a:off x="457200" y="4767263"/>
            <a:ext cx="8229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ftr" idx="11"/>
          </p:nvPr>
        </p:nvSpPr>
        <p:spPr>
          <a:xfrm>
            <a:off x="457200" y="4767263"/>
            <a:ext cx="8229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 txBox="1">
            <a:spLocks noGrp="1"/>
          </p:cNvSpPr>
          <p:nvPr>
            <p:ph type="title"/>
          </p:nvPr>
        </p:nvSpPr>
        <p:spPr>
          <a:xfrm>
            <a:off x="457200" y="204787"/>
            <a:ext cx="3008313" cy="871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body" idx="1"/>
          </p:nvPr>
        </p:nvSpPr>
        <p:spPr>
          <a:xfrm>
            <a:off x="3575049" y="204788"/>
            <a:ext cx="5111751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ftr" idx="11"/>
          </p:nvPr>
        </p:nvSpPr>
        <p:spPr>
          <a:xfrm>
            <a:off x="457200" y="4767263"/>
            <a:ext cx="8229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body" idx="1"/>
          </p:nvPr>
        </p:nvSpPr>
        <p:spPr>
          <a:xfrm>
            <a:off x="1792288" y="4025504"/>
            <a:ext cx="5486400" cy="603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13" name="Google Shape;113;p2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Google Shape;114;p22"/>
          <p:cNvSpPr txBox="1">
            <a:spLocks noGrp="1"/>
          </p:cNvSpPr>
          <p:nvPr>
            <p:ph type="ftr" idx="11"/>
          </p:nvPr>
        </p:nvSpPr>
        <p:spPr>
          <a:xfrm>
            <a:off x="457200" y="4767263"/>
            <a:ext cx="8229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body" idx="1"/>
          </p:nvPr>
        </p:nvSpPr>
        <p:spPr>
          <a:xfrm rot="5400000">
            <a:off x="2874763" y="-1217414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" name="Google Shape;120;p23"/>
          <p:cNvSpPr txBox="1">
            <a:spLocks noGrp="1"/>
          </p:cNvSpPr>
          <p:nvPr>
            <p:ph type="ftr" idx="11"/>
          </p:nvPr>
        </p:nvSpPr>
        <p:spPr>
          <a:xfrm>
            <a:off x="457200" y="4767263"/>
            <a:ext cx="8229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4"/>
          <p:cNvSpPr txBox="1">
            <a:spLocks noGrp="1"/>
          </p:cNvSpPr>
          <p:nvPr>
            <p:ph type="title"/>
          </p:nvPr>
        </p:nvSpPr>
        <p:spPr>
          <a:xfrm rot="5400000">
            <a:off x="3291284" y="2646760"/>
            <a:ext cx="6436519" cy="174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body" idx="1"/>
          </p:nvPr>
        </p:nvSpPr>
        <p:spPr>
          <a:xfrm rot="5400000">
            <a:off x="-282177" y="973535"/>
            <a:ext cx="6436519" cy="5094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2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" name="Google Shape;126;p24"/>
          <p:cNvSpPr txBox="1">
            <a:spLocks noGrp="1"/>
          </p:cNvSpPr>
          <p:nvPr>
            <p:ph type="ftr" idx="11"/>
          </p:nvPr>
        </p:nvSpPr>
        <p:spPr>
          <a:xfrm>
            <a:off x="457200" y="4767263"/>
            <a:ext cx="8229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ate">
    <p:bg>
      <p:bgPr>
        <a:solidFill>
          <a:srgbClr val="1C355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1800"/>
              <a:buFont typeface="Average"/>
              <a:buChar char="●"/>
              <a:defRPr sz="1800">
                <a:solidFill>
                  <a:srgbClr val="F1C232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1C232"/>
              </a:buClr>
              <a:buSzPts val="1400"/>
              <a:buFont typeface="Average"/>
              <a:buChar char="○"/>
              <a:defRPr>
                <a:solidFill>
                  <a:srgbClr val="F1C232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1C232"/>
              </a:buClr>
              <a:buSzPts val="1400"/>
              <a:buFont typeface="Average"/>
              <a:buChar char="■"/>
              <a:defRPr>
                <a:solidFill>
                  <a:srgbClr val="F1C232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1C232"/>
              </a:buClr>
              <a:buSzPts val="1400"/>
              <a:buFont typeface="Average"/>
              <a:buChar char="●"/>
              <a:defRPr>
                <a:solidFill>
                  <a:srgbClr val="F1C232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1C232"/>
              </a:buClr>
              <a:buSzPts val="1400"/>
              <a:buFont typeface="Average"/>
              <a:buChar char="○"/>
              <a:defRPr>
                <a:solidFill>
                  <a:srgbClr val="F1C232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1C232"/>
              </a:buClr>
              <a:buSzPts val="1400"/>
              <a:buFont typeface="Average"/>
              <a:buChar char="■"/>
              <a:defRPr>
                <a:solidFill>
                  <a:srgbClr val="F1C232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1C232"/>
              </a:buClr>
              <a:buSzPts val="1400"/>
              <a:buFont typeface="Average"/>
              <a:buChar char="●"/>
              <a:defRPr>
                <a:solidFill>
                  <a:srgbClr val="F1C232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1C232"/>
              </a:buClr>
              <a:buSzPts val="1400"/>
              <a:buFont typeface="Average"/>
              <a:buChar char="○"/>
              <a:defRPr>
                <a:solidFill>
                  <a:srgbClr val="F1C232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1C232"/>
              </a:buClr>
              <a:buSzPts val="1400"/>
              <a:buFont typeface="Average"/>
              <a:buChar char="■"/>
              <a:defRPr>
                <a:solidFill>
                  <a:srgbClr val="F1C232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 rtl="0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 rtl="0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 rtl="0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 rtl="0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 rtl="0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 rtl="0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 rtl="0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 rtl="0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ftr" idx="11"/>
          </p:nvPr>
        </p:nvSpPr>
        <p:spPr>
          <a:xfrm>
            <a:off x="457200" y="4767263"/>
            <a:ext cx="8229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3.jpg"/><Relationship Id="rId21" Type="http://schemas.openxmlformats.org/officeDocument/2006/relationships/image" Target="../media/image28.jpg"/><Relationship Id="rId42" Type="http://schemas.openxmlformats.org/officeDocument/2006/relationships/image" Target="../media/image49.jpg"/><Relationship Id="rId47" Type="http://schemas.openxmlformats.org/officeDocument/2006/relationships/image" Target="../media/image54.jpg"/><Relationship Id="rId63" Type="http://schemas.openxmlformats.org/officeDocument/2006/relationships/image" Target="../media/image70.jpg"/><Relationship Id="rId68" Type="http://schemas.openxmlformats.org/officeDocument/2006/relationships/image" Target="../media/image75.jpg"/><Relationship Id="rId16" Type="http://schemas.openxmlformats.org/officeDocument/2006/relationships/image" Target="../media/image23.jpg"/><Relationship Id="rId11" Type="http://schemas.openxmlformats.org/officeDocument/2006/relationships/image" Target="../media/image18.jpg"/><Relationship Id="rId24" Type="http://schemas.openxmlformats.org/officeDocument/2006/relationships/image" Target="../media/image31.png"/><Relationship Id="rId32" Type="http://schemas.openxmlformats.org/officeDocument/2006/relationships/image" Target="../media/image39.jpg"/><Relationship Id="rId37" Type="http://schemas.openxmlformats.org/officeDocument/2006/relationships/image" Target="../media/image44.jpg"/><Relationship Id="rId40" Type="http://schemas.openxmlformats.org/officeDocument/2006/relationships/image" Target="../media/image47.jpg"/><Relationship Id="rId45" Type="http://schemas.openxmlformats.org/officeDocument/2006/relationships/image" Target="../media/image52.jpg"/><Relationship Id="rId53" Type="http://schemas.openxmlformats.org/officeDocument/2006/relationships/image" Target="../media/image60.jpg"/><Relationship Id="rId58" Type="http://schemas.openxmlformats.org/officeDocument/2006/relationships/image" Target="../media/image65.jpg"/><Relationship Id="rId66" Type="http://schemas.openxmlformats.org/officeDocument/2006/relationships/image" Target="../media/image73.jpg"/><Relationship Id="rId74" Type="http://schemas.openxmlformats.org/officeDocument/2006/relationships/image" Target="../media/image81.jpg"/><Relationship Id="rId79" Type="http://schemas.openxmlformats.org/officeDocument/2006/relationships/image" Target="../media/image86.jpg"/><Relationship Id="rId5" Type="http://schemas.openxmlformats.org/officeDocument/2006/relationships/image" Target="../media/image12.jpg"/><Relationship Id="rId61" Type="http://schemas.openxmlformats.org/officeDocument/2006/relationships/image" Target="../media/image68.jpg"/><Relationship Id="rId19" Type="http://schemas.openxmlformats.org/officeDocument/2006/relationships/image" Target="../media/image26.jpeg"/><Relationship Id="rId14" Type="http://schemas.openxmlformats.org/officeDocument/2006/relationships/image" Target="../media/image21.jpg"/><Relationship Id="rId22" Type="http://schemas.openxmlformats.org/officeDocument/2006/relationships/image" Target="../media/image29.jpg"/><Relationship Id="rId27" Type="http://schemas.openxmlformats.org/officeDocument/2006/relationships/image" Target="../media/image34.jpg"/><Relationship Id="rId30" Type="http://schemas.openxmlformats.org/officeDocument/2006/relationships/image" Target="../media/image37.jpg"/><Relationship Id="rId35" Type="http://schemas.openxmlformats.org/officeDocument/2006/relationships/image" Target="../media/image42.jpg"/><Relationship Id="rId43" Type="http://schemas.openxmlformats.org/officeDocument/2006/relationships/image" Target="../media/image50.jpg"/><Relationship Id="rId48" Type="http://schemas.openxmlformats.org/officeDocument/2006/relationships/image" Target="../media/image55.jpg"/><Relationship Id="rId56" Type="http://schemas.openxmlformats.org/officeDocument/2006/relationships/image" Target="../media/image63.jpg"/><Relationship Id="rId64" Type="http://schemas.openxmlformats.org/officeDocument/2006/relationships/image" Target="../media/image71.jpg"/><Relationship Id="rId69" Type="http://schemas.openxmlformats.org/officeDocument/2006/relationships/image" Target="../media/image76.jpg"/><Relationship Id="rId77" Type="http://schemas.openxmlformats.org/officeDocument/2006/relationships/image" Target="../media/image84.jpg"/><Relationship Id="rId8" Type="http://schemas.openxmlformats.org/officeDocument/2006/relationships/image" Target="../media/image15.png"/><Relationship Id="rId51" Type="http://schemas.openxmlformats.org/officeDocument/2006/relationships/image" Target="../media/image58.jpeg"/><Relationship Id="rId72" Type="http://schemas.openxmlformats.org/officeDocument/2006/relationships/image" Target="../media/image79.jpg"/><Relationship Id="rId80" Type="http://schemas.openxmlformats.org/officeDocument/2006/relationships/image" Target="../media/image87.jpg"/><Relationship Id="rId3" Type="http://schemas.openxmlformats.org/officeDocument/2006/relationships/image" Target="../media/image4.jpg"/><Relationship Id="rId12" Type="http://schemas.openxmlformats.org/officeDocument/2006/relationships/image" Target="../media/image19.jpg"/><Relationship Id="rId17" Type="http://schemas.openxmlformats.org/officeDocument/2006/relationships/image" Target="../media/image24.jpg"/><Relationship Id="rId25" Type="http://schemas.openxmlformats.org/officeDocument/2006/relationships/image" Target="../media/image32.svg"/><Relationship Id="rId33" Type="http://schemas.openxmlformats.org/officeDocument/2006/relationships/image" Target="../media/image40.jpg"/><Relationship Id="rId38" Type="http://schemas.openxmlformats.org/officeDocument/2006/relationships/image" Target="../media/image45.jpg"/><Relationship Id="rId46" Type="http://schemas.openxmlformats.org/officeDocument/2006/relationships/image" Target="../media/image53.jpg"/><Relationship Id="rId59" Type="http://schemas.openxmlformats.org/officeDocument/2006/relationships/image" Target="../media/image66.jpg"/><Relationship Id="rId67" Type="http://schemas.openxmlformats.org/officeDocument/2006/relationships/image" Target="../media/image74.jpg"/><Relationship Id="rId20" Type="http://schemas.openxmlformats.org/officeDocument/2006/relationships/image" Target="../media/image27.jpg"/><Relationship Id="rId41" Type="http://schemas.openxmlformats.org/officeDocument/2006/relationships/image" Target="../media/image48.jpg"/><Relationship Id="rId54" Type="http://schemas.openxmlformats.org/officeDocument/2006/relationships/image" Target="../media/image61.jpeg"/><Relationship Id="rId62" Type="http://schemas.openxmlformats.org/officeDocument/2006/relationships/image" Target="../media/image69.jpg"/><Relationship Id="rId70" Type="http://schemas.openxmlformats.org/officeDocument/2006/relationships/image" Target="../media/image77.jpg"/><Relationship Id="rId75" Type="http://schemas.openxmlformats.org/officeDocument/2006/relationships/image" Target="../media/image8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g"/><Relationship Id="rId15" Type="http://schemas.openxmlformats.org/officeDocument/2006/relationships/image" Target="../media/image22.jpg"/><Relationship Id="rId23" Type="http://schemas.openxmlformats.org/officeDocument/2006/relationships/image" Target="../media/image30.jpg"/><Relationship Id="rId28" Type="http://schemas.openxmlformats.org/officeDocument/2006/relationships/image" Target="../media/image35.jpg"/><Relationship Id="rId36" Type="http://schemas.openxmlformats.org/officeDocument/2006/relationships/image" Target="../media/image43.jpg"/><Relationship Id="rId49" Type="http://schemas.openxmlformats.org/officeDocument/2006/relationships/image" Target="../media/image56.jpg"/><Relationship Id="rId57" Type="http://schemas.openxmlformats.org/officeDocument/2006/relationships/image" Target="../media/image64.jpg"/><Relationship Id="rId10" Type="http://schemas.openxmlformats.org/officeDocument/2006/relationships/image" Target="../media/image17.jpg"/><Relationship Id="rId31" Type="http://schemas.openxmlformats.org/officeDocument/2006/relationships/image" Target="../media/image38.jpeg"/><Relationship Id="rId44" Type="http://schemas.openxmlformats.org/officeDocument/2006/relationships/image" Target="../media/image51.jpg"/><Relationship Id="rId52" Type="http://schemas.openxmlformats.org/officeDocument/2006/relationships/image" Target="../media/image59.jpeg"/><Relationship Id="rId60" Type="http://schemas.openxmlformats.org/officeDocument/2006/relationships/image" Target="../media/image67.jpg"/><Relationship Id="rId65" Type="http://schemas.openxmlformats.org/officeDocument/2006/relationships/image" Target="../media/image72.jpg"/><Relationship Id="rId73" Type="http://schemas.openxmlformats.org/officeDocument/2006/relationships/image" Target="../media/image80.jpg"/><Relationship Id="rId78" Type="http://schemas.openxmlformats.org/officeDocument/2006/relationships/image" Target="../media/image85.jpg"/><Relationship Id="rId4" Type="http://schemas.openxmlformats.org/officeDocument/2006/relationships/image" Target="../media/image11.jpeg"/><Relationship Id="rId9" Type="http://schemas.openxmlformats.org/officeDocument/2006/relationships/image" Target="../media/image16.jpg"/><Relationship Id="rId13" Type="http://schemas.openxmlformats.org/officeDocument/2006/relationships/image" Target="../media/image20.jpg"/><Relationship Id="rId18" Type="http://schemas.openxmlformats.org/officeDocument/2006/relationships/image" Target="../media/image25.jpg"/><Relationship Id="rId39" Type="http://schemas.openxmlformats.org/officeDocument/2006/relationships/image" Target="../media/image46.jpg"/><Relationship Id="rId34" Type="http://schemas.openxmlformats.org/officeDocument/2006/relationships/image" Target="../media/image41.jpeg"/><Relationship Id="rId50" Type="http://schemas.openxmlformats.org/officeDocument/2006/relationships/image" Target="../media/image57.jpg"/><Relationship Id="rId55" Type="http://schemas.openxmlformats.org/officeDocument/2006/relationships/image" Target="../media/image62.jpg"/><Relationship Id="rId76" Type="http://schemas.openxmlformats.org/officeDocument/2006/relationships/image" Target="../media/image83.jpg"/><Relationship Id="rId7" Type="http://schemas.openxmlformats.org/officeDocument/2006/relationships/image" Target="../media/image14.jpg"/><Relationship Id="rId71" Type="http://schemas.openxmlformats.org/officeDocument/2006/relationships/image" Target="../media/image78.jpg"/><Relationship Id="rId2" Type="http://schemas.openxmlformats.org/officeDocument/2006/relationships/notesSlide" Target="../notesSlides/notesSlide10.xml"/><Relationship Id="rId29" Type="http://schemas.openxmlformats.org/officeDocument/2006/relationships/image" Target="../media/image3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g"/><Relationship Id="rId13" Type="http://schemas.openxmlformats.org/officeDocument/2006/relationships/image" Target="../media/image96.jpg"/><Relationship Id="rId18" Type="http://schemas.openxmlformats.org/officeDocument/2006/relationships/image" Target="../media/image101.jpg"/><Relationship Id="rId26" Type="http://schemas.openxmlformats.org/officeDocument/2006/relationships/image" Target="../media/image108.jpg"/><Relationship Id="rId3" Type="http://schemas.openxmlformats.org/officeDocument/2006/relationships/image" Target="../media/image4.jpg"/><Relationship Id="rId21" Type="http://schemas.openxmlformats.org/officeDocument/2006/relationships/image" Target="../media/image25.jpg"/><Relationship Id="rId7" Type="http://schemas.openxmlformats.org/officeDocument/2006/relationships/image" Target="../media/image91.jpg"/><Relationship Id="rId12" Type="http://schemas.openxmlformats.org/officeDocument/2006/relationships/image" Target="../media/image95.jpg"/><Relationship Id="rId17" Type="http://schemas.openxmlformats.org/officeDocument/2006/relationships/image" Target="../media/image100.jpg"/><Relationship Id="rId25" Type="http://schemas.openxmlformats.org/officeDocument/2006/relationships/image" Target="../media/image107.jp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99.jpg"/><Relationship Id="rId20" Type="http://schemas.openxmlformats.org/officeDocument/2006/relationships/image" Target="../media/image10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jpg"/><Relationship Id="rId11" Type="http://schemas.openxmlformats.org/officeDocument/2006/relationships/image" Target="../media/image17.jpg"/><Relationship Id="rId24" Type="http://schemas.openxmlformats.org/officeDocument/2006/relationships/image" Target="../media/image106.jpg"/><Relationship Id="rId5" Type="http://schemas.openxmlformats.org/officeDocument/2006/relationships/image" Target="../media/image89.jpg"/><Relationship Id="rId15" Type="http://schemas.openxmlformats.org/officeDocument/2006/relationships/image" Target="../media/image98.jpg"/><Relationship Id="rId23" Type="http://schemas.openxmlformats.org/officeDocument/2006/relationships/image" Target="../media/image105.jpg"/><Relationship Id="rId28" Type="http://schemas.openxmlformats.org/officeDocument/2006/relationships/image" Target="../media/image110.jpg"/><Relationship Id="rId10" Type="http://schemas.openxmlformats.org/officeDocument/2006/relationships/image" Target="../media/image94.jpg"/><Relationship Id="rId19" Type="http://schemas.openxmlformats.org/officeDocument/2006/relationships/image" Target="../media/image102.jpg"/><Relationship Id="rId4" Type="http://schemas.openxmlformats.org/officeDocument/2006/relationships/image" Target="../media/image88.jpg"/><Relationship Id="rId9" Type="http://schemas.openxmlformats.org/officeDocument/2006/relationships/image" Target="../media/image93.jpg"/><Relationship Id="rId14" Type="http://schemas.openxmlformats.org/officeDocument/2006/relationships/image" Target="../media/image97.jpg"/><Relationship Id="rId22" Type="http://schemas.openxmlformats.org/officeDocument/2006/relationships/image" Target="../media/image104.jpg"/><Relationship Id="rId27" Type="http://schemas.openxmlformats.org/officeDocument/2006/relationships/image" Target="../media/image10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ldcgasforums.com/advertise-your-company-on-the-ldc-gas-forum-website/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ldcgasforums.com/sponsorship-opportunities/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2.png"/><Relationship Id="rId5" Type="http://schemas.openxmlformats.org/officeDocument/2006/relationships/image" Target="../media/image6.jpeg"/><Relationship Id="rId10" Type="http://schemas.openxmlformats.org/officeDocument/2006/relationships/image" Target="../media/image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EFEFEF"/>
            </a:gs>
          </a:gsLst>
          <a:lin ang="5400012" scaled="0"/>
        </a:gra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5"/>
          <p:cNvSpPr txBox="1">
            <a:spLocks noGrp="1"/>
          </p:cNvSpPr>
          <p:nvPr>
            <p:ph type="title"/>
          </p:nvPr>
        </p:nvSpPr>
        <p:spPr>
          <a:xfrm>
            <a:off x="0" y="4229100"/>
            <a:ext cx="8229600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Advertising Opportunities with the 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Forums</a:t>
            </a:r>
            <a:endParaRPr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90C79C-0D7F-8F40-9E1D-077975D52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28" y="938475"/>
            <a:ext cx="3789402" cy="13090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F65693-E861-CC47-8C63-BB8DA644CF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1014186"/>
            <a:ext cx="4650709" cy="11576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5F7FB0-386C-C3E7-5CA8-4624D5DD0D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0670" y="2424023"/>
            <a:ext cx="3669360" cy="14305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2"/>
          <p:cNvSpPr txBox="1"/>
          <p:nvPr/>
        </p:nvSpPr>
        <p:spPr>
          <a:xfrm>
            <a:off x="-38437" y="25711"/>
            <a:ext cx="44256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QUALITY AUDIENCE:</a:t>
            </a:r>
            <a:endParaRPr sz="2800" b="1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ea typeface="Cambria"/>
              <a:cs typeface="Arial" panose="020B0604020202020204" pitchFamily="34" charset="0"/>
              <a:sym typeface="Cambria"/>
            </a:endParaRPr>
          </a:p>
        </p:txBody>
      </p:sp>
      <p:pic>
        <p:nvPicPr>
          <p:cNvPr id="224" name="Google Shape;224;p32"/>
          <p:cNvPicPr preferRelativeResize="0"/>
          <p:nvPr/>
        </p:nvPicPr>
        <p:blipFill rotWithShape="1">
          <a:blip r:embed="rId3">
            <a:alphaModFix/>
          </a:blip>
          <a:srcRect r="2789" b="94596"/>
          <a:stretch/>
        </p:blipFill>
        <p:spPr>
          <a:xfrm>
            <a:off x="-1" y="512776"/>
            <a:ext cx="9143999" cy="227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CE6551-D19B-3C43-BC0F-4D66612461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21" y="749511"/>
            <a:ext cx="320314" cy="4139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17D59B3-6778-004E-8784-2C7F232BA2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1692" y="1272557"/>
            <a:ext cx="725250" cy="2267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7B9C47C-AD89-A047-8867-5AF3AF8C82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9045" y="1206759"/>
            <a:ext cx="1027560" cy="22834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1083A5F-5C65-F047-9BC0-3E20E3DBD4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0583" y="1710352"/>
            <a:ext cx="785254" cy="32636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B710468-9999-1C46-A43D-86888F8F70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0113" y="4291950"/>
            <a:ext cx="889309" cy="26392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781CD7D-6E17-D54D-AE76-AC3238EF85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06318" y="3360187"/>
            <a:ext cx="771464" cy="30202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7DF0E1B-E573-2849-9F21-3348D6F6BC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39023" y="3672899"/>
            <a:ext cx="1155917" cy="485107"/>
          </a:xfrm>
          <a:prstGeom prst="rect">
            <a:avLst/>
          </a:prstGeom>
        </p:spPr>
      </p:pic>
      <p:pic>
        <p:nvPicPr>
          <p:cNvPr id="199" name="Picture 198">
            <a:extLst>
              <a:ext uri="{FF2B5EF4-FFF2-40B4-BE49-F238E27FC236}">
                <a16:creationId xmlns:a16="http://schemas.microsoft.com/office/drawing/2014/main" id="{B03C4DE5-8D6F-884D-8CF8-4ED1D61730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52347" y="2754258"/>
            <a:ext cx="1027560" cy="317858"/>
          </a:xfrm>
          <a:prstGeom prst="rect">
            <a:avLst/>
          </a:prstGeom>
        </p:spPr>
      </p:pic>
      <p:pic>
        <p:nvPicPr>
          <p:cNvPr id="225" name="Picture 224">
            <a:extLst>
              <a:ext uri="{FF2B5EF4-FFF2-40B4-BE49-F238E27FC236}">
                <a16:creationId xmlns:a16="http://schemas.microsoft.com/office/drawing/2014/main" id="{76EF7823-15AD-B543-B328-B97D548B79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57169" y="3856931"/>
            <a:ext cx="1110553" cy="215825"/>
          </a:xfrm>
          <a:prstGeom prst="rect">
            <a:avLst/>
          </a:prstGeom>
        </p:spPr>
      </p:pic>
      <p:pic>
        <p:nvPicPr>
          <p:cNvPr id="227" name="Picture 226">
            <a:extLst>
              <a:ext uri="{FF2B5EF4-FFF2-40B4-BE49-F238E27FC236}">
                <a16:creationId xmlns:a16="http://schemas.microsoft.com/office/drawing/2014/main" id="{A0638218-5BB4-C140-BFDE-574D9D0230D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74039" y="3802673"/>
            <a:ext cx="789965" cy="448170"/>
          </a:xfrm>
          <a:prstGeom prst="rect">
            <a:avLst/>
          </a:prstGeom>
        </p:spPr>
      </p:pic>
      <p:pic>
        <p:nvPicPr>
          <p:cNvPr id="247" name="Picture 246">
            <a:extLst>
              <a:ext uri="{FF2B5EF4-FFF2-40B4-BE49-F238E27FC236}">
                <a16:creationId xmlns:a16="http://schemas.microsoft.com/office/drawing/2014/main" id="{CFD86849-0794-EB4B-9205-702A42740D0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87163" y="4295565"/>
            <a:ext cx="819324" cy="285811"/>
          </a:xfrm>
          <a:prstGeom prst="rect">
            <a:avLst/>
          </a:prstGeom>
        </p:spPr>
      </p:pic>
      <p:pic>
        <p:nvPicPr>
          <p:cNvPr id="273" name="Picture 272">
            <a:extLst>
              <a:ext uri="{FF2B5EF4-FFF2-40B4-BE49-F238E27FC236}">
                <a16:creationId xmlns:a16="http://schemas.microsoft.com/office/drawing/2014/main" id="{A0805F04-CDB5-5642-916E-8E13FC4032D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48688" y="3316606"/>
            <a:ext cx="718239" cy="448380"/>
          </a:xfrm>
          <a:prstGeom prst="rect">
            <a:avLst/>
          </a:prstGeom>
        </p:spPr>
      </p:pic>
      <p:pic>
        <p:nvPicPr>
          <p:cNvPr id="281" name="Picture 280">
            <a:extLst>
              <a:ext uri="{FF2B5EF4-FFF2-40B4-BE49-F238E27FC236}">
                <a16:creationId xmlns:a16="http://schemas.microsoft.com/office/drawing/2014/main" id="{97761516-9F27-554C-AB78-DBC6316ADE9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6739" y="3412143"/>
            <a:ext cx="1185962" cy="216165"/>
          </a:xfrm>
          <a:prstGeom prst="rect">
            <a:avLst/>
          </a:prstGeom>
        </p:spPr>
      </p:pic>
      <p:pic>
        <p:nvPicPr>
          <p:cNvPr id="291" name="Picture 290">
            <a:extLst>
              <a:ext uri="{FF2B5EF4-FFF2-40B4-BE49-F238E27FC236}">
                <a16:creationId xmlns:a16="http://schemas.microsoft.com/office/drawing/2014/main" id="{0D83D784-8944-C448-BA7C-91AF5489FCA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50156" y="3769577"/>
            <a:ext cx="816813" cy="362765"/>
          </a:xfrm>
          <a:prstGeom prst="rect">
            <a:avLst/>
          </a:prstGeom>
        </p:spPr>
      </p:pic>
      <p:sp>
        <p:nvSpPr>
          <p:cNvPr id="82" name="Google Shape;212;p31">
            <a:extLst>
              <a:ext uri="{FF2B5EF4-FFF2-40B4-BE49-F238E27FC236}">
                <a16:creationId xmlns:a16="http://schemas.microsoft.com/office/drawing/2014/main" id="{99BCE33E-7EF7-E941-A166-E84A38049DC6}"/>
              </a:ext>
            </a:extLst>
          </p:cNvPr>
          <p:cNvSpPr txBox="1"/>
          <p:nvPr/>
        </p:nvSpPr>
        <p:spPr>
          <a:xfrm>
            <a:off x="3683858" y="51648"/>
            <a:ext cx="5444182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350" b="1" dirty="0">
                <a:solidFill>
                  <a:srgbClr val="002060"/>
                </a:solidFill>
              </a:rPr>
              <a:t>Sponsors represent top players who choose to place their company at the forefront of the Natural Gas industry.</a:t>
            </a:r>
            <a:endParaRPr sz="1350" b="1" dirty="0">
              <a:solidFill>
                <a:schemeClr val="bg2">
                  <a:lumMod val="75000"/>
                </a:schemeClr>
              </a:solidFill>
              <a:highlight>
                <a:srgbClr val="FFFF00"/>
              </a:highlight>
              <a:latin typeface="+mn-lt"/>
              <a:ea typeface="Average"/>
              <a:cs typeface="Average"/>
              <a:sym typeface="Averag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C5DC10-E01B-C916-F9D5-37E6D0E2A43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86608" y="3334788"/>
            <a:ext cx="1188917" cy="2519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1C6E64-7CF9-7EF9-E2AF-78B76ABA52E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30356" y="4186970"/>
            <a:ext cx="823269" cy="4481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AFB27D-486E-125C-910C-3F51F2D09E9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53056" y="4725722"/>
            <a:ext cx="1243963" cy="3983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655461-DAC9-B5B0-9D8D-1ACE4FF82FA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6021" y="4250843"/>
            <a:ext cx="1096680" cy="2693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072F432-724A-52BD-D4E5-3317813F839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30142" y="4802728"/>
            <a:ext cx="1099927" cy="3061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9753DB5-1A36-5BA0-A323-E1646E2391D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570970" y="2687839"/>
            <a:ext cx="771464" cy="423762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1438242E-4D73-37F8-DE84-B26BED2E136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449282" y="3345810"/>
            <a:ext cx="1196967" cy="35845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16E6EAA-92E8-359A-C670-56EE7E348FD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344566" y="3313509"/>
            <a:ext cx="834218" cy="36647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B6CB953-31C4-DBF4-518C-E33D1DF2E86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424107" y="3244479"/>
            <a:ext cx="680475" cy="45978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8DFDBDC-EF3A-8D91-C05B-AD5692A16769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592001" y="1189053"/>
            <a:ext cx="505183" cy="25888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6412FA0-5320-9145-EF60-2036147189E8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722991" y="1583070"/>
            <a:ext cx="777941" cy="32636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7A1A5ED-4DA3-C414-BDAD-F8F4CAB5560A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902192" y="2127272"/>
            <a:ext cx="1420712" cy="42177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86B31FA-5C8D-792C-B458-B882560F8940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030762" y="2194739"/>
            <a:ext cx="663585" cy="38017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8F93B4E9-79C7-072F-D614-8EC42E2EE723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56065" y="2320881"/>
            <a:ext cx="1122190" cy="22834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8FF7832-BFC6-2982-96F2-82604BAC1BBE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318011" y="1123794"/>
            <a:ext cx="1208338" cy="22854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5EB89646-B7D6-A177-B27E-7DB5E695F148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555906" y="798570"/>
            <a:ext cx="968491" cy="17668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A9F84BD-102D-1E8F-FF39-06B9619A85F1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444671" y="4128915"/>
            <a:ext cx="745110" cy="48510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5E26569B-3763-98EA-F3F4-57A833AAF840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807848" y="1554324"/>
            <a:ext cx="658133" cy="46617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E7EE6C09-E8EF-5BD9-A362-04BDDD104E1C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2494428" y="4729086"/>
            <a:ext cx="1211968" cy="36276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11FBE335-1465-29EF-04F7-325802F28AE4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271726" y="2903966"/>
            <a:ext cx="1320712" cy="273622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B8FAB417-8BA4-F39A-28E9-EC82FB1F5C2C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3904526" y="4716653"/>
            <a:ext cx="1206562" cy="36467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F1CB4817-3FB4-C7BF-4F3D-44A028E0EB02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674499" y="1272557"/>
            <a:ext cx="777401" cy="240801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41F2F9EA-E9BE-9E0A-8F59-A81E7221E3E3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78818" y="2171751"/>
            <a:ext cx="588515" cy="58851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FDBA64CA-8122-A4F9-FF66-91D018561356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464091" y="783985"/>
            <a:ext cx="963508" cy="259994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72213EC7-5ABE-DE19-6705-4CF5C5A92855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5921867" y="1674271"/>
            <a:ext cx="1026720" cy="302208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165CFBAB-5077-FFDB-1A98-AE6E865067FE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2889408" y="2765436"/>
            <a:ext cx="1356674" cy="353915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35F8E7C7-C96C-A1DE-2A2B-FA25A02B6652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8180583" y="4823566"/>
            <a:ext cx="883842" cy="214901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711F22DB-823F-09DC-7989-A69CBEBACD37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8011909" y="4230669"/>
            <a:ext cx="588515" cy="446204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72967F40-8F25-B764-9BEE-4C9B640A49D1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4207139" y="2686677"/>
            <a:ext cx="1253918" cy="386673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27301D9B-64C0-D068-359F-076D65306CB3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7160341" y="1228566"/>
            <a:ext cx="803172" cy="296176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3F5444D9-5B19-CDA4-F828-CFDBDFF626F3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4959949" y="788752"/>
            <a:ext cx="769234" cy="208956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F700E893-6267-754D-F5B8-6B2CE58ECDF9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4507808" y="1032178"/>
            <a:ext cx="561800" cy="599253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1E3F684D-D191-EBB6-4916-144F2323CA64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202293" y="1787155"/>
            <a:ext cx="535656" cy="180346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46BBCA0A-44A2-AEA8-0A85-CF6EAFFCD981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1923242" y="2258915"/>
            <a:ext cx="952389" cy="362766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6DCB9251-AED2-9191-6227-E6595C6349C8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237415" y="3663292"/>
            <a:ext cx="1074528" cy="565231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9DA482B2-759A-33FE-6E75-F305CC5A2E25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7311908" y="3757291"/>
            <a:ext cx="965083" cy="471232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F4CE501E-ED94-D709-D798-8D9DCD9AD226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1592001" y="3773742"/>
            <a:ext cx="1102940" cy="335784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DA1FE821-1D60-81BA-EEB8-47E25C596513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8537508" y="2779529"/>
            <a:ext cx="509883" cy="386808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FB9BFA44-3BAE-B68E-6D42-CA554470660B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6122512" y="692198"/>
            <a:ext cx="717601" cy="55451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DA7B6732-21B3-88E0-F95D-75D051988577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4676164" y="1676697"/>
            <a:ext cx="1129576" cy="238033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A502FCB5-84EA-F696-91E5-8BECCF0C18FF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7603502" y="2790584"/>
            <a:ext cx="816814" cy="297023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BC405EB7-930F-3796-D162-C331DD28D587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5507915" y="4367999"/>
            <a:ext cx="1159278" cy="231856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208592E7-0E89-CF01-C3F3-DA2C7B7A5F96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5257120" y="4725722"/>
            <a:ext cx="690530" cy="377147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F93A121C-CFB2-6562-96DC-8EAEA99054CB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916033" y="1710352"/>
            <a:ext cx="854050" cy="218838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6A83C95B-A473-BD28-45D9-408B8777BA78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799750" y="2413863"/>
            <a:ext cx="922318" cy="225501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D872C912-905F-B027-E58D-B62F1AA5F5C4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63781" y="1291403"/>
            <a:ext cx="554270" cy="258880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2CF39956-999E-D882-83CD-49F27943C4C1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695733" y="752282"/>
            <a:ext cx="697200" cy="366995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1FB703A0-0A40-E817-8F11-5CE6E3D8D29C}"/>
              </a:ext>
            </a:extLst>
          </p:cNvPr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8104582" y="710610"/>
            <a:ext cx="976383" cy="317105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A898C268-D5AD-2843-23D8-9B1C4CF981EC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8049317" y="1225201"/>
            <a:ext cx="976383" cy="270773"/>
          </a:xfrm>
          <a:prstGeom prst="rect">
            <a:avLst/>
          </a:prstGeom>
        </p:spPr>
      </p:pic>
      <p:pic>
        <p:nvPicPr>
          <p:cNvPr id="193" name="Picture 192">
            <a:extLst>
              <a:ext uri="{FF2B5EF4-FFF2-40B4-BE49-F238E27FC236}">
                <a16:creationId xmlns:a16="http://schemas.microsoft.com/office/drawing/2014/main" id="{0F0CAC1B-15EA-6CCD-EF8E-14F0F09DAEA8}"/>
              </a:ext>
            </a:extLst>
          </p:cNvPr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6943101" y="791788"/>
            <a:ext cx="1083404" cy="216451"/>
          </a:xfrm>
          <a:prstGeom prst="rect">
            <a:avLst/>
          </a:prstGeom>
        </p:spPr>
      </p:pic>
      <p:pic>
        <p:nvPicPr>
          <p:cNvPr id="196" name="Picture 195">
            <a:extLst>
              <a:ext uri="{FF2B5EF4-FFF2-40B4-BE49-F238E27FC236}">
                <a16:creationId xmlns:a16="http://schemas.microsoft.com/office/drawing/2014/main" id="{161AA573-A5B9-D49E-1053-5F056185E27B}"/>
              </a:ext>
            </a:extLst>
          </p:cNvPr>
          <p:cNvPicPr>
            <a:picLocks noChangeAspect="1"/>
          </p:cNvPicPr>
          <p:nvPr/>
        </p:nvPicPr>
        <p:blipFill>
          <a:blip r:embed="rId69"/>
          <a:stretch>
            <a:fillRect/>
          </a:stretch>
        </p:blipFill>
        <p:spPr>
          <a:xfrm>
            <a:off x="3679478" y="772031"/>
            <a:ext cx="1157366" cy="241118"/>
          </a:xfrm>
          <a:prstGeom prst="rect">
            <a:avLst/>
          </a:prstGeom>
        </p:spPr>
      </p:pic>
      <p:pic>
        <p:nvPicPr>
          <p:cNvPr id="200" name="Picture 199">
            <a:extLst>
              <a:ext uri="{FF2B5EF4-FFF2-40B4-BE49-F238E27FC236}">
                <a16:creationId xmlns:a16="http://schemas.microsoft.com/office/drawing/2014/main" id="{AB30761C-8DFE-8F4B-ED77-3BB5219A8BCF}"/>
              </a:ext>
            </a:extLst>
          </p:cNvPr>
          <p:cNvPicPr>
            <a:picLocks noChangeAspect="1"/>
          </p:cNvPicPr>
          <p:nvPr/>
        </p:nvPicPr>
        <p:blipFill>
          <a:blip r:embed="rId70"/>
          <a:stretch>
            <a:fillRect/>
          </a:stretch>
        </p:blipFill>
        <p:spPr>
          <a:xfrm>
            <a:off x="62686" y="747498"/>
            <a:ext cx="562972" cy="383462"/>
          </a:xfrm>
          <a:prstGeom prst="rect">
            <a:avLst/>
          </a:prstGeom>
        </p:spPr>
      </p:pic>
      <p:pic>
        <p:nvPicPr>
          <p:cNvPr id="204" name="Picture 203">
            <a:extLst>
              <a:ext uri="{FF2B5EF4-FFF2-40B4-BE49-F238E27FC236}">
                <a16:creationId xmlns:a16="http://schemas.microsoft.com/office/drawing/2014/main" id="{08FBC19A-21EB-CC7C-68F8-3AEFCD70333C}"/>
              </a:ext>
            </a:extLst>
          </p:cNvPr>
          <p:cNvPicPr>
            <a:picLocks noChangeAspect="1"/>
          </p:cNvPicPr>
          <p:nvPr/>
        </p:nvPicPr>
        <p:blipFill>
          <a:blip r:embed="rId71"/>
          <a:stretch>
            <a:fillRect/>
          </a:stretch>
        </p:blipFill>
        <p:spPr>
          <a:xfrm>
            <a:off x="7163899" y="1691937"/>
            <a:ext cx="822317" cy="327227"/>
          </a:xfrm>
          <a:prstGeom prst="rect">
            <a:avLst/>
          </a:prstGeom>
        </p:spPr>
      </p:pic>
      <p:pic>
        <p:nvPicPr>
          <p:cNvPr id="208" name="Picture 207">
            <a:extLst>
              <a:ext uri="{FF2B5EF4-FFF2-40B4-BE49-F238E27FC236}">
                <a16:creationId xmlns:a16="http://schemas.microsoft.com/office/drawing/2014/main" id="{C52396A7-979E-CE87-9E97-CCBCFB59D384}"/>
              </a:ext>
            </a:extLst>
          </p:cNvPr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5546423" y="2249724"/>
            <a:ext cx="1168834" cy="249385"/>
          </a:xfrm>
          <a:prstGeom prst="rect">
            <a:avLst/>
          </a:prstGeom>
        </p:spPr>
      </p:pic>
      <p:pic>
        <p:nvPicPr>
          <p:cNvPr id="212" name="Picture 211">
            <a:extLst>
              <a:ext uri="{FF2B5EF4-FFF2-40B4-BE49-F238E27FC236}">
                <a16:creationId xmlns:a16="http://schemas.microsoft.com/office/drawing/2014/main" id="{B9C2877F-FB5D-CDC9-0C73-D207E39D9AA2}"/>
              </a:ext>
            </a:extLst>
          </p:cNvPr>
          <p:cNvPicPr>
            <a:picLocks noChangeAspect="1"/>
          </p:cNvPicPr>
          <p:nvPr/>
        </p:nvPicPr>
        <p:blipFill>
          <a:blip r:embed="rId73"/>
          <a:stretch>
            <a:fillRect/>
          </a:stretch>
        </p:blipFill>
        <p:spPr>
          <a:xfrm>
            <a:off x="2029619" y="2804486"/>
            <a:ext cx="604436" cy="381687"/>
          </a:xfrm>
          <a:prstGeom prst="rect">
            <a:avLst/>
          </a:prstGeom>
        </p:spPr>
      </p:pic>
      <p:pic>
        <p:nvPicPr>
          <p:cNvPr id="216" name="Picture 215">
            <a:extLst>
              <a:ext uri="{FF2B5EF4-FFF2-40B4-BE49-F238E27FC236}">
                <a16:creationId xmlns:a16="http://schemas.microsoft.com/office/drawing/2014/main" id="{64C7BCED-88FC-983E-C3AB-0D2988727F70}"/>
              </a:ext>
            </a:extLst>
          </p:cNvPr>
          <p:cNvPicPr>
            <a:picLocks noChangeAspect="1"/>
          </p:cNvPicPr>
          <p:nvPr/>
        </p:nvPicPr>
        <p:blipFill>
          <a:blip r:embed="rId74"/>
          <a:stretch>
            <a:fillRect/>
          </a:stretch>
        </p:blipFill>
        <p:spPr>
          <a:xfrm>
            <a:off x="8417160" y="3537436"/>
            <a:ext cx="548677" cy="565232"/>
          </a:xfrm>
          <a:prstGeom prst="rect">
            <a:avLst/>
          </a:prstGeom>
        </p:spPr>
      </p:pic>
      <p:pic>
        <p:nvPicPr>
          <p:cNvPr id="220" name="Picture 219">
            <a:extLst>
              <a:ext uri="{FF2B5EF4-FFF2-40B4-BE49-F238E27FC236}">
                <a16:creationId xmlns:a16="http://schemas.microsoft.com/office/drawing/2014/main" id="{9112B910-2840-9391-F481-98AF14D2F434}"/>
              </a:ext>
            </a:extLst>
          </p:cNvPr>
          <p:cNvPicPr>
            <a:picLocks noChangeAspect="1"/>
          </p:cNvPicPr>
          <p:nvPr/>
        </p:nvPicPr>
        <p:blipFill>
          <a:blip r:embed="rId75"/>
          <a:stretch>
            <a:fillRect/>
          </a:stretch>
        </p:blipFill>
        <p:spPr>
          <a:xfrm>
            <a:off x="2460695" y="4215447"/>
            <a:ext cx="762514" cy="384408"/>
          </a:xfrm>
          <a:prstGeom prst="rect">
            <a:avLst/>
          </a:prstGeom>
        </p:spPr>
      </p:pic>
      <p:pic>
        <p:nvPicPr>
          <p:cNvPr id="223" name="Picture 222">
            <a:extLst>
              <a:ext uri="{FF2B5EF4-FFF2-40B4-BE49-F238E27FC236}">
                <a16:creationId xmlns:a16="http://schemas.microsoft.com/office/drawing/2014/main" id="{73229D5E-8466-F527-7EE8-4AE77FB2D260}"/>
              </a:ext>
            </a:extLst>
          </p:cNvPr>
          <p:cNvPicPr>
            <a:picLocks noChangeAspect="1"/>
          </p:cNvPicPr>
          <p:nvPr/>
        </p:nvPicPr>
        <p:blipFill>
          <a:blip r:embed="rId76"/>
          <a:stretch>
            <a:fillRect/>
          </a:stretch>
        </p:blipFill>
        <p:spPr>
          <a:xfrm>
            <a:off x="2207449" y="1187942"/>
            <a:ext cx="975750" cy="215734"/>
          </a:xfrm>
          <a:prstGeom prst="rect">
            <a:avLst/>
          </a:prstGeom>
        </p:spPr>
      </p:pic>
      <p:pic>
        <p:nvPicPr>
          <p:cNvPr id="228" name="Picture 227">
            <a:extLst>
              <a:ext uri="{FF2B5EF4-FFF2-40B4-BE49-F238E27FC236}">
                <a16:creationId xmlns:a16="http://schemas.microsoft.com/office/drawing/2014/main" id="{A64D3E88-22CF-A3CE-586D-2DBB86446420}"/>
              </a:ext>
            </a:extLst>
          </p:cNvPr>
          <p:cNvPicPr>
            <a:picLocks noChangeAspect="1"/>
          </p:cNvPicPr>
          <p:nvPr/>
        </p:nvPicPr>
        <p:blipFill>
          <a:blip r:embed="rId77"/>
          <a:stretch>
            <a:fillRect/>
          </a:stretch>
        </p:blipFill>
        <p:spPr>
          <a:xfrm>
            <a:off x="2530515" y="1622395"/>
            <a:ext cx="1047414" cy="271183"/>
          </a:xfrm>
          <a:prstGeom prst="rect">
            <a:avLst/>
          </a:prstGeom>
        </p:spPr>
      </p:pic>
      <p:pic>
        <p:nvPicPr>
          <p:cNvPr id="232" name="Picture 231">
            <a:extLst>
              <a:ext uri="{FF2B5EF4-FFF2-40B4-BE49-F238E27FC236}">
                <a16:creationId xmlns:a16="http://schemas.microsoft.com/office/drawing/2014/main" id="{82852B4C-6E6F-789E-AB4F-7A7903AD28A1}"/>
              </a:ext>
            </a:extLst>
          </p:cNvPr>
          <p:cNvPicPr>
            <a:picLocks noChangeAspect="1"/>
          </p:cNvPicPr>
          <p:nvPr/>
        </p:nvPicPr>
        <p:blipFill>
          <a:blip r:embed="rId78"/>
          <a:stretch>
            <a:fillRect/>
          </a:stretch>
        </p:blipFill>
        <p:spPr>
          <a:xfrm>
            <a:off x="6904992" y="2188109"/>
            <a:ext cx="813831" cy="386809"/>
          </a:xfrm>
          <a:prstGeom prst="rect">
            <a:avLst/>
          </a:prstGeom>
        </p:spPr>
      </p:pic>
      <p:pic>
        <p:nvPicPr>
          <p:cNvPr id="236" name="Picture 235">
            <a:extLst>
              <a:ext uri="{FF2B5EF4-FFF2-40B4-BE49-F238E27FC236}">
                <a16:creationId xmlns:a16="http://schemas.microsoft.com/office/drawing/2014/main" id="{DCB054E7-7793-D614-BC5F-4B7C7422BC8B}"/>
              </a:ext>
            </a:extLst>
          </p:cNvPr>
          <p:cNvPicPr>
            <a:picLocks noChangeAspect="1"/>
          </p:cNvPicPr>
          <p:nvPr/>
        </p:nvPicPr>
        <p:blipFill>
          <a:blip r:embed="rId79"/>
          <a:stretch>
            <a:fillRect/>
          </a:stretch>
        </p:blipFill>
        <p:spPr>
          <a:xfrm>
            <a:off x="6024727" y="4746024"/>
            <a:ext cx="690530" cy="345161"/>
          </a:xfrm>
          <a:prstGeom prst="rect">
            <a:avLst/>
          </a:prstGeom>
        </p:spPr>
      </p:pic>
      <p:pic>
        <p:nvPicPr>
          <p:cNvPr id="240" name="Picture 239">
            <a:extLst>
              <a:ext uri="{FF2B5EF4-FFF2-40B4-BE49-F238E27FC236}">
                <a16:creationId xmlns:a16="http://schemas.microsoft.com/office/drawing/2014/main" id="{F8B6A97C-7EC2-23E7-F076-DC79E21BDE20}"/>
              </a:ext>
            </a:extLst>
          </p:cNvPr>
          <p:cNvPicPr>
            <a:picLocks noChangeAspect="1"/>
          </p:cNvPicPr>
          <p:nvPr/>
        </p:nvPicPr>
        <p:blipFill>
          <a:blip r:embed="rId80"/>
          <a:stretch>
            <a:fillRect/>
          </a:stretch>
        </p:blipFill>
        <p:spPr>
          <a:xfrm>
            <a:off x="6715875" y="4836008"/>
            <a:ext cx="1333442" cy="19001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222;p32">
            <a:extLst>
              <a:ext uri="{FF2B5EF4-FFF2-40B4-BE49-F238E27FC236}">
                <a16:creationId xmlns:a16="http://schemas.microsoft.com/office/drawing/2014/main" id="{F491176D-DB12-FA4D-AF9C-F9B299AD8EAA}"/>
              </a:ext>
            </a:extLst>
          </p:cNvPr>
          <p:cNvSpPr txBox="1"/>
          <p:nvPr/>
        </p:nvSpPr>
        <p:spPr>
          <a:xfrm>
            <a:off x="84854" y="66183"/>
            <a:ext cx="44256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QUALITY AUDIENCE:</a:t>
            </a:r>
            <a:endParaRPr sz="2800" b="1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ea typeface="Cambria"/>
              <a:cs typeface="Arial" panose="020B0604020202020204" pitchFamily="34" charset="0"/>
              <a:sym typeface="Cambria"/>
            </a:endParaRPr>
          </a:p>
        </p:txBody>
      </p:sp>
      <p:pic>
        <p:nvPicPr>
          <p:cNvPr id="44" name="Google Shape;224;p32">
            <a:extLst>
              <a:ext uri="{FF2B5EF4-FFF2-40B4-BE49-F238E27FC236}">
                <a16:creationId xmlns:a16="http://schemas.microsoft.com/office/drawing/2014/main" id="{A428C39E-3A36-7A4E-82C9-684CC792BAB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2789" b="94596"/>
          <a:stretch/>
        </p:blipFill>
        <p:spPr>
          <a:xfrm>
            <a:off x="84854" y="578959"/>
            <a:ext cx="8974292" cy="227324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212;p31">
            <a:extLst>
              <a:ext uri="{FF2B5EF4-FFF2-40B4-BE49-F238E27FC236}">
                <a16:creationId xmlns:a16="http://schemas.microsoft.com/office/drawing/2014/main" id="{D249AE72-E5B1-FE4D-AEA7-8C1DBC3E6D07}"/>
              </a:ext>
            </a:extLst>
          </p:cNvPr>
          <p:cNvSpPr txBox="1"/>
          <p:nvPr/>
        </p:nvSpPr>
        <p:spPr>
          <a:xfrm>
            <a:off x="3820001" y="99413"/>
            <a:ext cx="5801643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350" b="1" dirty="0">
                <a:solidFill>
                  <a:srgbClr val="002060"/>
                </a:solidFill>
              </a:rPr>
              <a:t>Our Media &amp; Association partners represent and connect with energy companies throughout the industry. </a:t>
            </a:r>
            <a:endParaRPr sz="1350" b="1" dirty="0">
              <a:solidFill>
                <a:srgbClr val="002060"/>
              </a:solidFill>
              <a:latin typeface="+mn-lt"/>
              <a:ea typeface="Average"/>
              <a:cs typeface="Average"/>
              <a:sym typeface="Averag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49EAEE-A57A-B54A-8DB6-4CE46CBAEE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7654" y="806283"/>
            <a:ext cx="1190718" cy="635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CFA8D2-B47F-6A45-AAE3-5401974FDE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6132" y="900686"/>
            <a:ext cx="1190718" cy="6036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550164-115C-A641-B2B6-F307EE0719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0867" y="1517972"/>
            <a:ext cx="1261139" cy="9026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D683D1-637C-1240-BA9D-085240422A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2437" y="1780245"/>
            <a:ext cx="1998361" cy="2651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8BDCC1-0BC7-2D44-89F4-E4B61CA3A1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4830" y="3438757"/>
            <a:ext cx="1329904" cy="4909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B1A815A-605E-F94A-A7AD-0FB8F991FB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93405" y="3176371"/>
            <a:ext cx="872238" cy="9490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772911C-BD91-084E-8DD8-13055460C3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88980" y="3366686"/>
            <a:ext cx="1512174" cy="42843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00C60CF-94E2-B347-81B7-44428311C7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42697" y="4174974"/>
            <a:ext cx="1838020" cy="77136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A701CE2-FDF9-6B48-A8AD-6BE3810E129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53921" y="3345138"/>
            <a:ext cx="1139783" cy="62814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B875B103-8198-C54F-ABA5-27E3576B73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80825" y="4273530"/>
            <a:ext cx="1864242" cy="4909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87F517-9388-7449-852C-B508BF5C6B6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8651" y="3233761"/>
            <a:ext cx="1356075" cy="6860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0D36CF-C517-8F7B-5D84-91C81F8A19A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58967" y="2246880"/>
            <a:ext cx="869473" cy="10250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2E6A44-C1E6-D29C-FE32-B9712046120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56411" y="4089486"/>
            <a:ext cx="1002754" cy="6363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CFF063-2035-431B-0193-F466760595C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57163" y="4393856"/>
            <a:ext cx="1995014" cy="3413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346AB3-181E-3193-F420-CCE0AEE2271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6498" y="882878"/>
            <a:ext cx="1852724" cy="3921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E61795F-B4D9-9807-2A07-365A7C60C6A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6458" y="1640499"/>
            <a:ext cx="1897981" cy="3083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0D02C66-48FA-AFB1-FD88-6EDF5AB7143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574345" y="2527838"/>
            <a:ext cx="1947969" cy="32945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CC98206-A181-38FC-65A5-ABDA321130E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214299" y="2461056"/>
            <a:ext cx="1766499" cy="37436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C30431F-77A4-5544-6B60-1676338E708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7264" y="4244321"/>
            <a:ext cx="1348572" cy="56017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E70E918-41BD-61EE-8E4F-75C7C35D685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688043" y="885320"/>
            <a:ext cx="2371103" cy="44161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980806F-FB3A-AE47-FC29-1B528FF61B5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522278" y="1654216"/>
            <a:ext cx="1869771" cy="47449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494C0BC-3260-CCF5-20DB-427E392A3F3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789728" y="898163"/>
            <a:ext cx="1155604" cy="50521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21DB699-DC91-1064-8EC9-FC50D5F1BC0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083283" y="2315560"/>
            <a:ext cx="1136546" cy="81129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7CE9BE9-8124-E02F-5668-066C453DBA10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86458" y="2253462"/>
            <a:ext cx="1442309" cy="63657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827CB511-9CF7-7932-C00E-DFA1ADD9E8C8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890004" y="1609304"/>
            <a:ext cx="888473" cy="5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842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75;p34">
            <a:extLst>
              <a:ext uri="{FF2B5EF4-FFF2-40B4-BE49-F238E27FC236}">
                <a16:creationId xmlns:a16="http://schemas.microsoft.com/office/drawing/2014/main" id="{74DB57E2-BE47-CE4E-97A0-778FD7145902}"/>
              </a:ext>
            </a:extLst>
          </p:cNvPr>
          <p:cNvSpPr txBox="1">
            <a:spLocks/>
          </p:cNvSpPr>
          <p:nvPr/>
        </p:nvSpPr>
        <p:spPr>
          <a:xfrm>
            <a:off x="157857" y="1012635"/>
            <a:ext cx="3041939" cy="3614111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lnSpc>
                <a:spcPct val="115000"/>
              </a:lnSpc>
            </a:pPr>
            <a:r>
              <a:rPr lang="en-US" sz="1600" b="1" dirty="0">
                <a:solidFill>
                  <a:srgbClr val="002060"/>
                </a:solidFill>
                <a:latin typeface="+mn-lt"/>
              </a:rPr>
              <a:t>Your Website Ad</a:t>
            </a:r>
          </a:p>
          <a:p>
            <a:pPr algn="ctr">
              <a:lnSpc>
                <a:spcPct val="115000"/>
              </a:lnSpc>
            </a:pPr>
            <a:r>
              <a:rPr lang="en-US" sz="1100" b="1" i="1" dirty="0">
                <a:solidFill>
                  <a:schemeClr val="accent6">
                    <a:lumMod val="25000"/>
                  </a:schemeClr>
                </a:solidFill>
              </a:rPr>
              <a:t>When your ad is prominently placed on the Forum website, it will be seen by a steady stream of traffic viewing our events. </a:t>
            </a:r>
            <a:br>
              <a:rPr lang="en-US" sz="1050" b="1" i="1" dirty="0">
                <a:solidFill>
                  <a:srgbClr val="002060"/>
                </a:solidFill>
              </a:rPr>
            </a:br>
            <a:endParaRPr lang="en-US" b="1" dirty="0">
              <a:solidFill>
                <a:srgbClr val="002060"/>
              </a:solidFill>
              <a:latin typeface="+mn-lt"/>
            </a:endParaRPr>
          </a:p>
          <a:p>
            <a:pPr marL="139700">
              <a:spcBef>
                <a:spcPts val="600"/>
              </a:spcBef>
              <a:buClr>
                <a:schemeClr val="accent3"/>
              </a:buClr>
              <a:buSzPts val="1400"/>
            </a:pPr>
            <a:endParaRPr lang="en-US" sz="1050" b="1" i="1" dirty="0">
              <a:solidFill>
                <a:srgbClr val="002060"/>
              </a:solidFill>
            </a:endParaRPr>
          </a:p>
          <a:p>
            <a:pPr marL="139700">
              <a:spcBef>
                <a:spcPts val="600"/>
              </a:spcBef>
              <a:buClr>
                <a:schemeClr val="accent3"/>
              </a:buClr>
              <a:buSzPts val="1400"/>
            </a:pPr>
            <a:endParaRPr lang="en-US" sz="1050" b="1" i="1" dirty="0">
              <a:solidFill>
                <a:srgbClr val="002060"/>
              </a:solidFill>
            </a:endParaRPr>
          </a:p>
          <a:p>
            <a:pPr marL="139700">
              <a:spcBef>
                <a:spcPts val="600"/>
              </a:spcBef>
              <a:buClr>
                <a:schemeClr val="accent3"/>
              </a:buClr>
              <a:buSzPts val="1400"/>
            </a:pPr>
            <a:endParaRPr lang="en-US" sz="1050" b="1" i="1" dirty="0">
              <a:solidFill>
                <a:srgbClr val="002060"/>
              </a:solidFill>
            </a:endParaRPr>
          </a:p>
          <a:p>
            <a:pPr marL="139700">
              <a:spcBef>
                <a:spcPts val="600"/>
              </a:spcBef>
              <a:buClr>
                <a:schemeClr val="accent3"/>
              </a:buClr>
              <a:buSzPts val="1400"/>
            </a:pPr>
            <a:endParaRPr lang="en-US" sz="1050" b="1" i="1" dirty="0">
              <a:solidFill>
                <a:srgbClr val="002060"/>
              </a:solidFill>
            </a:endParaRPr>
          </a:p>
          <a:p>
            <a:pPr marL="457200">
              <a:spcBef>
                <a:spcPts val="600"/>
              </a:spcBef>
            </a:pPr>
            <a:endParaRPr lang="en-US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C56F39A-0126-6745-956B-27D51B73D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3675" y="856158"/>
            <a:ext cx="5634065" cy="510349"/>
          </a:xfrm>
        </p:spPr>
        <p:txBody>
          <a:bodyPr/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+mn-lt"/>
                <a:cs typeface="Arial"/>
                <a:sym typeface="Arial"/>
              </a:rPr>
              <a:t>Driving Audience to YOUR BRAND</a:t>
            </a:r>
          </a:p>
        </p:txBody>
      </p:sp>
      <p:sp>
        <p:nvSpPr>
          <p:cNvPr id="16" name="Google Shape;275;p34">
            <a:extLst>
              <a:ext uri="{FF2B5EF4-FFF2-40B4-BE49-F238E27FC236}">
                <a16:creationId xmlns:a16="http://schemas.microsoft.com/office/drawing/2014/main" id="{59E864CE-2BA8-477E-B706-3DD5B971970D}"/>
              </a:ext>
            </a:extLst>
          </p:cNvPr>
          <p:cNvSpPr txBox="1">
            <a:spLocks/>
          </p:cNvSpPr>
          <p:nvPr/>
        </p:nvSpPr>
        <p:spPr>
          <a:xfrm>
            <a:off x="3282651" y="1945193"/>
            <a:ext cx="2677561" cy="2669961"/>
          </a:xfrm>
          <a:prstGeom prst="rect">
            <a:avLst/>
          </a:prstGeom>
          <a:solidFill>
            <a:schemeClr val="tx1"/>
          </a:solidFill>
          <a:ln w="1905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600" b="1" dirty="0">
                <a:solidFill>
                  <a:srgbClr val="002060"/>
                </a:solidFill>
                <a:latin typeface="+mn-lt"/>
              </a:rPr>
              <a:t>Targeted Email Marketing </a:t>
            </a:r>
          </a:p>
          <a:p>
            <a:pPr algn="ctr"/>
            <a:r>
              <a:rPr lang="en-US" sz="1100" b="1" i="1" dirty="0">
                <a:solidFill>
                  <a:schemeClr val="accent6">
                    <a:lumMod val="25000"/>
                  </a:schemeClr>
                </a:solidFill>
              </a:rPr>
              <a:t>Multiple weekly communications through targeted email marketing campaigns   </a:t>
            </a:r>
            <a:endParaRPr lang="en-US" sz="1100" i="1" dirty="0">
              <a:solidFill>
                <a:schemeClr val="accent6">
                  <a:lumMod val="25000"/>
                </a:schemeClr>
              </a:solidFill>
            </a:endParaRPr>
          </a:p>
          <a:p>
            <a:endParaRPr lang="en-US" sz="1000" b="1" dirty="0">
              <a:solidFill>
                <a:srgbClr val="002060"/>
              </a:solidFill>
            </a:endParaRPr>
          </a:p>
          <a:p>
            <a:pPr marL="139700">
              <a:spcBef>
                <a:spcPts val="600"/>
              </a:spcBef>
              <a:buClr>
                <a:schemeClr val="accent3"/>
              </a:buClr>
              <a:buSzPts val="1400"/>
            </a:pPr>
            <a:br>
              <a:rPr lang="en-US" sz="1100" b="1" dirty="0">
                <a:solidFill>
                  <a:srgbClr val="002060"/>
                </a:solidFill>
              </a:rPr>
            </a:br>
            <a:endParaRPr lang="en-US" sz="1100" b="1" dirty="0">
              <a:solidFill>
                <a:srgbClr val="002060"/>
              </a:solidFill>
              <a:latin typeface="+mn-lt"/>
            </a:endParaRPr>
          </a:p>
          <a:p>
            <a:pPr marL="139700">
              <a:spcBef>
                <a:spcPts val="600"/>
              </a:spcBef>
              <a:buClr>
                <a:schemeClr val="accent3"/>
              </a:buClr>
              <a:buSzPts val="1400"/>
            </a:pPr>
            <a:br>
              <a:rPr lang="en-US" sz="1050" b="1" i="1" dirty="0">
                <a:solidFill>
                  <a:srgbClr val="002060"/>
                </a:solidFill>
              </a:rPr>
            </a:br>
            <a:endParaRPr lang="en-US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Google Shape;275;p34">
            <a:extLst>
              <a:ext uri="{FF2B5EF4-FFF2-40B4-BE49-F238E27FC236}">
                <a16:creationId xmlns:a16="http://schemas.microsoft.com/office/drawing/2014/main" id="{644ACE82-6B43-4A84-8865-AD7A03440B4C}"/>
              </a:ext>
            </a:extLst>
          </p:cNvPr>
          <p:cNvSpPr txBox="1">
            <a:spLocks/>
          </p:cNvSpPr>
          <p:nvPr/>
        </p:nvSpPr>
        <p:spPr>
          <a:xfrm>
            <a:off x="3224503" y="1274257"/>
            <a:ext cx="5535953" cy="5875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200" b="1" dirty="0">
                <a:solidFill>
                  <a:srgbClr val="002060"/>
                </a:solidFill>
                <a:latin typeface="+mn-lt"/>
              </a:rPr>
              <a:t>Using Targeted Email and Social Media Marketing, we will repeatedly drive our audience to the </a:t>
            </a:r>
            <a:r>
              <a:rPr lang="en-US" sz="1200" b="1" i="1" dirty="0">
                <a:solidFill>
                  <a:srgbClr val="002060"/>
                </a:solidFill>
                <a:latin typeface="+mn-lt"/>
              </a:rPr>
              <a:t>Forum</a:t>
            </a:r>
            <a:r>
              <a:rPr lang="en-US" sz="1200" b="1" dirty="0">
                <a:solidFill>
                  <a:srgbClr val="002060"/>
                </a:solidFill>
                <a:latin typeface="+mn-lt"/>
              </a:rPr>
              <a:t> website to SEE YOUR AD</a:t>
            </a:r>
            <a:r>
              <a:rPr lang="en-US" sz="1050" b="1" dirty="0">
                <a:solidFill>
                  <a:srgbClr val="002060"/>
                </a:solidFill>
              </a:rPr>
              <a:t>.</a:t>
            </a:r>
            <a:endParaRPr lang="en-US" sz="1050" b="1" dirty="0">
              <a:solidFill>
                <a:srgbClr val="002060"/>
              </a:solidFill>
              <a:latin typeface="+mn-lt"/>
            </a:endParaRPr>
          </a:p>
          <a:p>
            <a:pPr marL="139700" algn="ctr">
              <a:spcBef>
                <a:spcPts val="600"/>
              </a:spcBef>
              <a:buClr>
                <a:schemeClr val="accent3"/>
              </a:buClr>
              <a:buSzPts val="1400"/>
            </a:pPr>
            <a:br>
              <a:rPr lang="en-US" sz="1050" b="1" i="1" dirty="0">
                <a:solidFill>
                  <a:srgbClr val="002060"/>
                </a:solidFill>
              </a:rPr>
            </a:br>
            <a:endParaRPr lang="en-US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6C8DA0-8C75-45CE-8835-AFBDF8E6A1EC}"/>
              </a:ext>
            </a:extLst>
          </p:cNvPr>
          <p:cNvSpPr txBox="1"/>
          <p:nvPr/>
        </p:nvSpPr>
        <p:spPr>
          <a:xfrm>
            <a:off x="172444" y="4652447"/>
            <a:ext cx="8141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buClr>
                <a:schemeClr val="accent3"/>
              </a:buClr>
              <a:buSzPts val="1400"/>
            </a:pPr>
            <a:r>
              <a:rPr lang="en-US" sz="1200" b="1" i="1" dirty="0">
                <a:solidFill>
                  <a:srgbClr val="002060"/>
                </a:solidFill>
              </a:rPr>
              <a:t>For ad placement details and pricing, </a:t>
            </a:r>
          </a:p>
          <a:p>
            <a:pPr marL="139700" algn="ctr">
              <a:buClr>
                <a:schemeClr val="accent3"/>
              </a:buClr>
              <a:buSzPts val="1400"/>
            </a:pPr>
            <a:r>
              <a:rPr lang="en-US" sz="1200" b="1" i="1" dirty="0">
                <a:solidFill>
                  <a:srgbClr val="002060"/>
                </a:solidFill>
              </a:rPr>
              <a:t>contact Christy Coleman at </a:t>
            </a:r>
            <a:r>
              <a:rPr lang="en-US" sz="1200" b="1" i="1" u="sng" dirty="0" err="1">
                <a:solidFill>
                  <a:srgbClr val="0432FF"/>
                </a:solidFill>
              </a:rPr>
              <a:t>ccoleman@accessintel</a:t>
            </a:r>
            <a:r>
              <a:rPr lang="en-US" sz="1200" b="1" i="1" u="sng" dirty="0">
                <a:solidFill>
                  <a:srgbClr val="0432FF"/>
                </a:solidFill>
              </a:rPr>
              <a:t>. com</a:t>
            </a:r>
            <a:endParaRPr lang="en-US" sz="1200" dirty="0">
              <a:solidFill>
                <a:srgbClr val="002060"/>
              </a:solidFill>
            </a:endParaRPr>
          </a:p>
        </p:txBody>
      </p:sp>
      <p:sp>
        <p:nvSpPr>
          <p:cNvPr id="9" name="Google Shape;149;p27">
            <a:extLst>
              <a:ext uri="{FF2B5EF4-FFF2-40B4-BE49-F238E27FC236}">
                <a16:creationId xmlns:a16="http://schemas.microsoft.com/office/drawing/2014/main" id="{DE43AD79-FF04-4890-8C47-9076F3C8860F}"/>
              </a:ext>
            </a:extLst>
          </p:cNvPr>
          <p:cNvSpPr txBox="1"/>
          <p:nvPr/>
        </p:nvSpPr>
        <p:spPr>
          <a:xfrm>
            <a:off x="6149325" y="224400"/>
            <a:ext cx="2698800" cy="5997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182880" lvl="0">
              <a:buClr>
                <a:schemeClr val="dk1"/>
              </a:buClr>
              <a:buSzPts val="2900"/>
            </a:pPr>
            <a:r>
              <a:rPr lang="en-US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Driving Audience to YOUR BRAND</a:t>
            </a:r>
            <a:endParaRPr sz="10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162;p27">
            <a:extLst>
              <a:ext uri="{FF2B5EF4-FFF2-40B4-BE49-F238E27FC236}">
                <a16:creationId xmlns:a16="http://schemas.microsoft.com/office/drawing/2014/main" id="{4269BD58-82C0-4347-BC86-CED29C6F494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2181" b="94947"/>
          <a:stretch/>
        </p:blipFill>
        <p:spPr>
          <a:xfrm>
            <a:off x="0" y="726722"/>
            <a:ext cx="9144000" cy="2125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9A8BCD-9F3F-4E66-BA97-E930896D9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0" y="154237"/>
            <a:ext cx="1490441" cy="5148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754B30-CD7E-466C-A125-A627042E6C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2072" y="197213"/>
            <a:ext cx="1912470" cy="476047"/>
          </a:xfrm>
          <a:prstGeom prst="rect">
            <a:avLst/>
          </a:prstGeom>
        </p:spPr>
      </p:pic>
      <p:sp>
        <p:nvSpPr>
          <p:cNvPr id="19" name="Google Shape;149;p27">
            <a:extLst>
              <a:ext uri="{FF2B5EF4-FFF2-40B4-BE49-F238E27FC236}">
                <a16:creationId xmlns:a16="http://schemas.microsoft.com/office/drawing/2014/main" id="{5584B1E7-B7AC-4EDD-B9A7-B0398AB48A7A}"/>
              </a:ext>
            </a:extLst>
          </p:cNvPr>
          <p:cNvSpPr txBox="1"/>
          <p:nvPr/>
        </p:nvSpPr>
        <p:spPr>
          <a:xfrm>
            <a:off x="6297263" y="101622"/>
            <a:ext cx="2550862" cy="5997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182880" lvl="0">
              <a:buClr>
                <a:schemeClr val="dk1"/>
              </a:buClr>
              <a:buSzPts val="2900"/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Driving Audience </a:t>
            </a:r>
            <a:b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YOUR BRAND </a:t>
            </a:r>
            <a:endParaRPr sz="18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0CA6E5-04F4-B746-92BA-C5F5C4B2F466}"/>
              </a:ext>
            </a:extLst>
          </p:cNvPr>
          <p:cNvSpPr txBox="1"/>
          <p:nvPr/>
        </p:nvSpPr>
        <p:spPr>
          <a:xfrm>
            <a:off x="172444" y="2075997"/>
            <a:ext cx="2885817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31750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000" b="1" dirty="0">
                <a:solidFill>
                  <a:srgbClr val="002060"/>
                </a:solidFill>
              </a:rPr>
              <a:t>Design your ad containing the text/graphics of your choice to promote your brand</a:t>
            </a:r>
          </a:p>
          <a:p>
            <a:pPr marL="457200" indent="-31750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000" b="1" dirty="0">
                <a:solidFill>
                  <a:srgbClr val="002060"/>
                </a:solidFill>
              </a:rPr>
              <a:t>Specific ad sizes are available with strategic placement on our website to maximize exposure to our attendees. </a:t>
            </a:r>
            <a:r>
              <a:rPr lang="en-US" sz="1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information on ad sizes and placements, </a:t>
            </a:r>
            <a:r>
              <a:rPr lang="en-US" sz="1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here.</a:t>
            </a:r>
            <a:endParaRPr lang="en-US" sz="10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1750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000" b="1" dirty="0">
                <a:solidFill>
                  <a:srgbClr val="002060"/>
                </a:solidFill>
              </a:rPr>
              <a:t>Add a link to drive prospective customers to your website for more information </a:t>
            </a:r>
            <a:endParaRPr lang="en-US" sz="1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1750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 performance results tracked through reports/stats</a:t>
            </a:r>
            <a:r>
              <a:rPr lang="en-US" sz="1000" b="1" i="1" dirty="0">
                <a:solidFill>
                  <a:srgbClr val="002060"/>
                </a:solidFill>
              </a:rPr>
              <a:t>  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25F822-A506-6546-A5BB-061795D849F8}"/>
              </a:ext>
            </a:extLst>
          </p:cNvPr>
          <p:cNvSpPr txBox="1"/>
          <p:nvPr/>
        </p:nvSpPr>
        <p:spPr>
          <a:xfrm>
            <a:off x="3105038" y="2877895"/>
            <a:ext cx="277232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31750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050" b="1" dirty="0">
                <a:solidFill>
                  <a:srgbClr val="002060"/>
                </a:solidFill>
              </a:rPr>
              <a:t>3 general emails per week to over 30,000 recipients each, will drive traffic to our website to see your ad </a:t>
            </a:r>
          </a:p>
          <a:p>
            <a:pPr marL="457200" indent="-31750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050" b="1" dirty="0">
                <a:solidFill>
                  <a:srgbClr val="002060"/>
                </a:solidFill>
              </a:rPr>
              <a:t>Additional emails to targeted audiences</a:t>
            </a:r>
          </a:p>
          <a:p>
            <a:pPr marL="457200" indent="-31750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050" b="1" dirty="0">
                <a:solidFill>
                  <a:srgbClr val="002060"/>
                </a:solidFill>
              </a:rPr>
              <a:t>Email performance results tracked through reports / stats</a:t>
            </a:r>
            <a:endParaRPr lang="en-US" sz="10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4932F0-BCC6-6F4B-8B05-EF9A0C1433B7}"/>
              </a:ext>
            </a:extLst>
          </p:cNvPr>
          <p:cNvSpPr txBox="1"/>
          <p:nvPr/>
        </p:nvSpPr>
        <p:spPr>
          <a:xfrm>
            <a:off x="6036120" y="2877895"/>
            <a:ext cx="267756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31750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050" b="1" dirty="0">
                <a:solidFill>
                  <a:srgbClr val="002060"/>
                </a:solidFill>
              </a:rPr>
              <a:t>Weekly posts to followers on Facebook, LinkedIn, and Twitter</a:t>
            </a:r>
          </a:p>
          <a:p>
            <a:pPr marL="457200" indent="-31750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050" b="1" dirty="0">
                <a:solidFill>
                  <a:srgbClr val="002060"/>
                </a:solidFill>
              </a:rPr>
              <a:t>Additional special posts to continually drive additional traffic to our website</a:t>
            </a:r>
          </a:p>
          <a:p>
            <a:pPr marL="457200" indent="-31750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050" b="1" dirty="0">
                <a:solidFill>
                  <a:srgbClr val="002060"/>
                </a:solidFill>
              </a:rPr>
              <a:t>Social Media performance results tracked through </a:t>
            </a:r>
            <a:br>
              <a:rPr lang="en-US" sz="1050" b="1" dirty="0">
                <a:solidFill>
                  <a:srgbClr val="002060"/>
                </a:solidFill>
              </a:rPr>
            </a:br>
            <a:r>
              <a:rPr lang="en-US" sz="1050" b="1" dirty="0">
                <a:solidFill>
                  <a:srgbClr val="002060"/>
                </a:solidFill>
              </a:rPr>
              <a:t>reports / stats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7E2907-7003-6D48-8040-ED30EE0F6930}"/>
              </a:ext>
            </a:extLst>
          </p:cNvPr>
          <p:cNvSpPr txBox="1"/>
          <p:nvPr/>
        </p:nvSpPr>
        <p:spPr>
          <a:xfrm>
            <a:off x="6176447" y="1982486"/>
            <a:ext cx="249045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</a:rPr>
              <a:t>Social Media Marketing</a:t>
            </a:r>
          </a:p>
          <a:p>
            <a:pPr algn="ctr"/>
            <a:r>
              <a:rPr lang="en-US" sz="1100" b="1" i="1" dirty="0">
                <a:solidFill>
                  <a:schemeClr val="accent6">
                    <a:lumMod val="25000"/>
                  </a:schemeClr>
                </a:solidFill>
              </a:rPr>
              <a:t>Weekly targeted social media postings on our group pages with links to our website </a:t>
            </a:r>
          </a:p>
          <a:p>
            <a:endParaRPr lang="en-US" dirty="0"/>
          </a:p>
        </p:txBody>
      </p:sp>
      <p:sp>
        <p:nvSpPr>
          <p:cNvPr id="20" name="Google Shape;275;p34">
            <a:extLst>
              <a:ext uri="{FF2B5EF4-FFF2-40B4-BE49-F238E27FC236}">
                <a16:creationId xmlns:a16="http://schemas.microsoft.com/office/drawing/2014/main" id="{5EAACBD6-A65A-0248-84FF-5E11CA030506}"/>
              </a:ext>
            </a:extLst>
          </p:cNvPr>
          <p:cNvSpPr txBox="1">
            <a:spLocks/>
          </p:cNvSpPr>
          <p:nvPr/>
        </p:nvSpPr>
        <p:spPr>
          <a:xfrm>
            <a:off x="6082897" y="1945193"/>
            <a:ext cx="2677560" cy="2669961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1000" b="1" dirty="0">
              <a:solidFill>
                <a:srgbClr val="002060"/>
              </a:solidFill>
            </a:endParaRPr>
          </a:p>
          <a:p>
            <a:pPr marL="139700">
              <a:spcBef>
                <a:spcPts val="600"/>
              </a:spcBef>
              <a:buClr>
                <a:schemeClr val="accent3"/>
              </a:buClr>
              <a:buSzPts val="1400"/>
            </a:pPr>
            <a:br>
              <a:rPr lang="en-US" sz="1100" b="1" dirty="0">
                <a:solidFill>
                  <a:srgbClr val="002060"/>
                </a:solidFill>
              </a:rPr>
            </a:br>
            <a:endParaRPr lang="en-US" sz="1100" b="1" dirty="0">
              <a:solidFill>
                <a:srgbClr val="002060"/>
              </a:solidFill>
              <a:latin typeface="+mn-lt"/>
            </a:endParaRPr>
          </a:p>
          <a:p>
            <a:pPr marL="139700">
              <a:spcBef>
                <a:spcPts val="600"/>
              </a:spcBef>
              <a:buClr>
                <a:schemeClr val="accent3"/>
              </a:buClr>
              <a:buSzPts val="1400"/>
            </a:pPr>
            <a:br>
              <a:rPr lang="en-US" sz="1050" b="1" i="1" dirty="0">
                <a:solidFill>
                  <a:srgbClr val="002060"/>
                </a:solidFill>
              </a:rPr>
            </a:br>
            <a:endParaRPr lang="en-US" sz="11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D6CFC8-5074-3B94-67F7-2C40046925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8213" y="182331"/>
            <a:ext cx="1320668" cy="51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318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224;p32">
            <a:extLst>
              <a:ext uri="{FF2B5EF4-FFF2-40B4-BE49-F238E27FC236}">
                <a16:creationId xmlns:a16="http://schemas.microsoft.com/office/drawing/2014/main" id="{B41F1FC3-B61D-1841-B511-9CF5891A4C1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2789" b="94596"/>
          <a:stretch/>
        </p:blipFill>
        <p:spPr>
          <a:xfrm>
            <a:off x="-1" y="660881"/>
            <a:ext cx="9143999" cy="22732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275;p34">
            <a:extLst>
              <a:ext uri="{FF2B5EF4-FFF2-40B4-BE49-F238E27FC236}">
                <a16:creationId xmlns:a16="http://schemas.microsoft.com/office/drawing/2014/main" id="{59E864CE-2BA8-477E-B706-3DD5B971970D}"/>
              </a:ext>
            </a:extLst>
          </p:cNvPr>
          <p:cNvSpPr txBox="1">
            <a:spLocks/>
          </p:cNvSpPr>
          <p:nvPr/>
        </p:nvSpPr>
        <p:spPr>
          <a:xfrm>
            <a:off x="130512" y="2631586"/>
            <a:ext cx="5016254" cy="1397396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indent="-171450" algn="ctr"/>
            <a:r>
              <a:rPr lang="en-US" b="1" dirty="0">
                <a:solidFill>
                  <a:srgbClr val="002060"/>
                </a:solidFill>
                <a:latin typeface="+mn-lt"/>
              </a:rPr>
              <a:t>Customized, Targeted Emails</a:t>
            </a:r>
          </a:p>
          <a:p>
            <a:pPr marL="171450" indent="-17145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Customized Emails to our contacts with YOUR ad or other text/graphics of your choice to promote your brand</a:t>
            </a:r>
          </a:p>
          <a:p>
            <a:pPr marL="171450" indent="-17145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Links in the body of your custom email drive the audience to your website for more information</a:t>
            </a:r>
          </a:p>
          <a:p>
            <a:pPr marL="171450" indent="-17145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 performance results tracked through reports / stats</a:t>
            </a:r>
            <a:br>
              <a:rPr lang="en-US" sz="1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9700">
              <a:spcBef>
                <a:spcPts val="600"/>
              </a:spcBef>
              <a:buClr>
                <a:schemeClr val="accent3"/>
              </a:buClr>
              <a:buSzPts val="1400"/>
            </a:pPr>
            <a:br>
              <a:rPr lang="en-US" sz="1050" b="1" i="1" dirty="0">
                <a:solidFill>
                  <a:srgbClr val="002060"/>
                </a:solidFill>
              </a:rPr>
            </a:br>
            <a:endParaRPr lang="en-US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FB203E-7EBA-4AC6-8A9F-08D610313C45}"/>
              </a:ext>
            </a:extLst>
          </p:cNvPr>
          <p:cNvSpPr/>
          <p:nvPr/>
        </p:nvSpPr>
        <p:spPr>
          <a:xfrm>
            <a:off x="123869" y="4165295"/>
            <a:ext cx="5016254" cy="946413"/>
          </a:xfrm>
          <a:prstGeom prst="rect">
            <a:avLst/>
          </a:prstGeom>
          <a:ln w="15875"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marL="171450" indent="-171450" algn="ctr"/>
            <a:r>
              <a:rPr lang="en-US" b="1" dirty="0">
                <a:solidFill>
                  <a:srgbClr val="002060"/>
                </a:solidFill>
              </a:rPr>
              <a:t>Sponsored Webinars</a:t>
            </a:r>
            <a:endParaRPr lang="en-US" dirty="0">
              <a:solidFill>
                <a:srgbClr val="002060"/>
              </a:solidFill>
            </a:endParaRPr>
          </a:p>
          <a:p>
            <a:pPr marL="171450" indent="-17145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050" b="1" dirty="0">
                <a:solidFill>
                  <a:srgbClr val="002060"/>
                </a:solidFill>
              </a:rPr>
              <a:t>Sponsor webinar on relevant subject matter leveraging the </a:t>
            </a:r>
            <a:r>
              <a:rPr lang="en-US" sz="1050" b="1" i="1" dirty="0">
                <a:solidFill>
                  <a:srgbClr val="002060"/>
                </a:solidFill>
              </a:rPr>
              <a:t>Forum’s</a:t>
            </a:r>
            <a:r>
              <a:rPr lang="en-US" sz="1050" b="1" dirty="0">
                <a:solidFill>
                  <a:srgbClr val="002060"/>
                </a:solidFill>
              </a:rPr>
              <a:t> 30,000 followers</a:t>
            </a:r>
          </a:p>
          <a:p>
            <a:pPr marL="171450" indent="-17145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050" b="1" dirty="0">
                <a:solidFill>
                  <a:srgbClr val="002060"/>
                </a:solidFill>
              </a:rPr>
              <a:t>Exclusive brand presence; establish subject matter expertise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5E6AB9-30DA-4590-93CC-F0356FC4BDA2}"/>
              </a:ext>
            </a:extLst>
          </p:cNvPr>
          <p:cNvSpPr/>
          <p:nvPr/>
        </p:nvSpPr>
        <p:spPr>
          <a:xfrm>
            <a:off x="477973" y="887435"/>
            <a:ext cx="81880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</a:rPr>
              <a:t>CUSTOMIZE your ADVERTISING EXPERIENCE to add even more brand exposure.</a:t>
            </a:r>
          </a:p>
        </p:txBody>
      </p:sp>
      <p:sp>
        <p:nvSpPr>
          <p:cNvPr id="18" name="Google Shape;275;p34">
            <a:extLst>
              <a:ext uri="{FF2B5EF4-FFF2-40B4-BE49-F238E27FC236}">
                <a16:creationId xmlns:a16="http://schemas.microsoft.com/office/drawing/2014/main" id="{C14E6670-6C5F-4391-AF7E-32A849149311}"/>
              </a:ext>
            </a:extLst>
          </p:cNvPr>
          <p:cNvSpPr txBox="1">
            <a:spLocks/>
          </p:cNvSpPr>
          <p:nvPr/>
        </p:nvSpPr>
        <p:spPr>
          <a:xfrm>
            <a:off x="130511" y="1268988"/>
            <a:ext cx="5016255" cy="1257761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indent="-171450" algn="ctr"/>
            <a:r>
              <a:rPr lang="en-US" b="1" dirty="0">
                <a:solidFill>
                  <a:srgbClr val="002060"/>
                </a:solidFill>
                <a:latin typeface="+mn-lt"/>
              </a:rPr>
              <a:t>Customized, Social Media Posts</a:t>
            </a:r>
          </a:p>
          <a:p>
            <a:pPr marL="171450" indent="-17145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050" b="1" dirty="0">
                <a:solidFill>
                  <a:srgbClr val="002060"/>
                </a:solidFill>
              </a:rPr>
              <a:t>Customized Posts with your ad or other text/graphics of your choice to promote your brand</a:t>
            </a:r>
          </a:p>
          <a:p>
            <a:pPr marL="171450" indent="-17145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050" b="1" dirty="0">
                <a:solidFill>
                  <a:srgbClr val="002060"/>
                </a:solidFill>
              </a:rPr>
              <a:t>Links in the post drive the audience to your website for more information </a:t>
            </a:r>
          </a:p>
          <a:p>
            <a:pPr marL="171450" indent="-17145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050" b="1" dirty="0">
                <a:solidFill>
                  <a:srgbClr val="002060"/>
                </a:solidFill>
              </a:rPr>
              <a:t>Social Media performance results tracked through reports / stats</a:t>
            </a:r>
            <a:br>
              <a:rPr lang="en-US" sz="1050" b="1" i="1" dirty="0">
                <a:solidFill>
                  <a:srgbClr val="002060"/>
                </a:solidFill>
              </a:rPr>
            </a:br>
            <a:endParaRPr lang="en-US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7F685F-FA49-4493-9ABC-4032DCE60E8B}"/>
              </a:ext>
            </a:extLst>
          </p:cNvPr>
          <p:cNvSpPr txBox="1"/>
          <p:nvPr/>
        </p:nvSpPr>
        <p:spPr>
          <a:xfrm>
            <a:off x="4896444" y="4574061"/>
            <a:ext cx="427247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spcBef>
                <a:spcPts val="600"/>
              </a:spcBef>
              <a:buClr>
                <a:schemeClr val="accent3"/>
              </a:buClr>
              <a:buSzPts val="1400"/>
            </a:pPr>
            <a:r>
              <a:rPr lang="en-US" sz="1150" b="1" i="1" dirty="0">
                <a:solidFill>
                  <a:srgbClr val="002060"/>
                </a:solidFill>
              </a:rPr>
              <a:t>For customized advertising details and pricing, contact Christy Coleman at </a:t>
            </a:r>
            <a:r>
              <a:rPr lang="en-US" sz="1150" b="1" i="1" u="sng" dirty="0" err="1">
                <a:solidFill>
                  <a:srgbClr val="0432FF"/>
                </a:solidFill>
              </a:rPr>
              <a:t>ccoleman@accessintel</a:t>
            </a:r>
            <a:r>
              <a:rPr lang="en-US" sz="1150" b="1" i="1" u="sng" dirty="0">
                <a:solidFill>
                  <a:srgbClr val="0432FF"/>
                </a:solidFill>
              </a:rPr>
              <a:t>. com</a:t>
            </a:r>
            <a:endParaRPr lang="en-US" sz="1150" dirty="0">
              <a:solidFill>
                <a:srgbClr val="002060"/>
              </a:solidFill>
            </a:endParaRPr>
          </a:p>
        </p:txBody>
      </p:sp>
      <p:sp>
        <p:nvSpPr>
          <p:cNvPr id="11" name="Google Shape;149;p27">
            <a:extLst>
              <a:ext uri="{FF2B5EF4-FFF2-40B4-BE49-F238E27FC236}">
                <a16:creationId xmlns:a16="http://schemas.microsoft.com/office/drawing/2014/main" id="{278D2D1D-AF9A-495A-A0EF-0796F9A9366B}"/>
              </a:ext>
            </a:extLst>
          </p:cNvPr>
          <p:cNvSpPr txBox="1"/>
          <p:nvPr/>
        </p:nvSpPr>
        <p:spPr>
          <a:xfrm>
            <a:off x="5920725" y="183162"/>
            <a:ext cx="2698800" cy="5997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182880" lvl="0">
              <a:buClr>
                <a:schemeClr val="dk1"/>
              </a:buClr>
              <a:buSzPts val="2900"/>
            </a:pPr>
            <a:r>
              <a:rPr lang="en-US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Driving Audience to YOUR BRAND</a:t>
            </a:r>
            <a:endParaRPr sz="10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D4F4A6-B40F-48FB-94CB-1F7332207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4880" y="161411"/>
            <a:ext cx="1912470" cy="476047"/>
          </a:xfrm>
          <a:prstGeom prst="rect">
            <a:avLst/>
          </a:prstGeom>
        </p:spPr>
      </p:pic>
      <p:sp>
        <p:nvSpPr>
          <p:cNvPr id="14" name="Google Shape;149;p27">
            <a:extLst>
              <a:ext uri="{FF2B5EF4-FFF2-40B4-BE49-F238E27FC236}">
                <a16:creationId xmlns:a16="http://schemas.microsoft.com/office/drawing/2014/main" id="{6671F011-0F81-4E98-95A1-C114398F0CA7}"/>
              </a:ext>
            </a:extLst>
          </p:cNvPr>
          <p:cNvSpPr txBox="1"/>
          <p:nvPr/>
        </p:nvSpPr>
        <p:spPr>
          <a:xfrm>
            <a:off x="6068663" y="87149"/>
            <a:ext cx="2698800" cy="5997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182880" lvl="0">
              <a:buClr>
                <a:schemeClr val="dk1"/>
              </a:buClr>
              <a:buSzPts val="2900"/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Driving Audience to YOUR BRAND </a:t>
            </a:r>
            <a:endParaRPr sz="18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9B1DF8B-1BDA-4F15-AA53-DF772CD46D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93" y="142578"/>
            <a:ext cx="1490441" cy="51487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6CB1D75-6D24-4C9B-9E15-6F332ACFF317}"/>
              </a:ext>
            </a:extLst>
          </p:cNvPr>
          <p:cNvSpPr/>
          <p:nvPr/>
        </p:nvSpPr>
        <p:spPr>
          <a:xfrm>
            <a:off x="5233094" y="1252959"/>
            <a:ext cx="3787038" cy="3216265"/>
          </a:xfrm>
          <a:prstGeom prst="rect">
            <a:avLst/>
          </a:prstGeom>
          <a:ln w="15875"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marL="171450" indent="-171450" algn="ctr"/>
            <a:r>
              <a:rPr lang="en-US" b="1" dirty="0">
                <a:solidFill>
                  <a:srgbClr val="002060"/>
                </a:solidFill>
              </a:rPr>
              <a:t>Additional Opportunities</a:t>
            </a:r>
            <a:endParaRPr lang="en-US" dirty="0">
              <a:solidFill>
                <a:srgbClr val="002060"/>
              </a:solidFill>
            </a:endParaRPr>
          </a:p>
          <a:p>
            <a:pPr marL="171450" indent="-17145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100" b="1" dirty="0">
                <a:solidFill>
                  <a:srgbClr val="002060"/>
                </a:solidFill>
              </a:rPr>
              <a:t>Ad placements in our Conference Guide</a:t>
            </a:r>
          </a:p>
          <a:p>
            <a:pPr marL="171450" indent="-17145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100" b="1" dirty="0">
                <a:solidFill>
                  <a:srgbClr val="002060"/>
                </a:solidFill>
              </a:rPr>
              <a:t>Customized Blog Posts - Guest spots on our LDC Gas </a:t>
            </a:r>
            <a:r>
              <a:rPr lang="en-US" sz="1100" b="1">
                <a:solidFill>
                  <a:srgbClr val="002060"/>
                </a:solidFill>
              </a:rPr>
              <a:t>Forums website</a:t>
            </a:r>
            <a:endParaRPr lang="en-US" sz="1100" b="1" dirty="0">
              <a:solidFill>
                <a:srgbClr val="002060"/>
              </a:solidFill>
            </a:endParaRPr>
          </a:p>
          <a:p>
            <a:pPr marL="171450" indent="-17145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100" b="1" dirty="0">
                <a:solidFill>
                  <a:srgbClr val="002060"/>
                </a:solidFill>
              </a:rPr>
              <a:t>Post and promote your White Paper containing industry related content and links to your website on our website or via customized email</a:t>
            </a:r>
          </a:p>
          <a:p>
            <a:pPr marL="171450" indent="-17145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100" b="1" dirty="0">
                <a:solidFill>
                  <a:srgbClr val="002060"/>
                </a:solidFill>
              </a:rPr>
              <a:t>Promote industry related article/content with links to your website on our website or via customized email</a:t>
            </a:r>
          </a:p>
          <a:p>
            <a:pPr marL="171450" indent="-17145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100" b="1" dirty="0">
                <a:solidFill>
                  <a:srgbClr val="002060"/>
                </a:solidFill>
              </a:rPr>
              <a:t>Advertising opportunities onsite at the </a:t>
            </a:r>
            <a:r>
              <a:rPr lang="en-US" sz="1100" b="1" i="1" dirty="0">
                <a:solidFill>
                  <a:srgbClr val="002060"/>
                </a:solidFill>
              </a:rPr>
              <a:t>Forums</a:t>
            </a:r>
            <a:r>
              <a:rPr lang="en-US" sz="1100" b="1" dirty="0">
                <a:solidFill>
                  <a:srgbClr val="002060"/>
                </a:solidFill>
              </a:rPr>
              <a:t> conferences and a variety of </a:t>
            </a:r>
            <a:r>
              <a:rPr lang="en-US" sz="1100" b="1" dirty="0">
                <a:solidFill>
                  <a:srgbClr val="0432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sponsorships opportunities</a:t>
            </a:r>
            <a:endParaRPr lang="en-US" sz="1100" b="1" dirty="0">
              <a:solidFill>
                <a:srgbClr val="002060"/>
              </a:solidFill>
            </a:endParaRPr>
          </a:p>
          <a:p>
            <a:pPr marL="171450" indent="-17145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100" b="1" dirty="0">
                <a:solidFill>
                  <a:srgbClr val="002060"/>
                </a:solidFill>
              </a:rPr>
              <a:t>Face-to-face customer contact – attend the </a:t>
            </a:r>
            <a:r>
              <a:rPr lang="en-US" sz="1100" b="1" i="1" dirty="0">
                <a:solidFill>
                  <a:srgbClr val="002060"/>
                </a:solidFill>
              </a:rPr>
              <a:t>Forums</a:t>
            </a:r>
          </a:p>
          <a:p>
            <a:pPr marL="171450" indent="-171450">
              <a:spcBef>
                <a:spcPts val="600"/>
              </a:spcBef>
              <a:buClr>
                <a:schemeClr val="accent3"/>
              </a:buClr>
              <a:buSzPts val="1400"/>
              <a:buFont typeface="Arial"/>
              <a:buChar char="●"/>
            </a:pPr>
            <a:r>
              <a:rPr lang="en-US" sz="1100" b="1" dirty="0">
                <a:solidFill>
                  <a:srgbClr val="002060"/>
                </a:solidFill>
              </a:rPr>
              <a:t>Other ideas? Let’s talk!!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ED0646-84F0-BAA6-D117-B49D30AB17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3968" y="142578"/>
            <a:ext cx="1366155" cy="53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96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6"/>
          <p:cNvSpPr txBox="1">
            <a:spLocks noGrp="1"/>
          </p:cNvSpPr>
          <p:nvPr>
            <p:ph type="body" idx="1"/>
          </p:nvPr>
        </p:nvSpPr>
        <p:spPr>
          <a:xfrm>
            <a:off x="99176" y="1616888"/>
            <a:ext cx="4156783" cy="2826269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02060"/>
                </a:solidFill>
                <a:latin typeface="+mn-lt"/>
              </a:rPr>
              <a:t>Sponsored Webinars</a:t>
            </a:r>
            <a:endParaRPr b="1" dirty="0">
              <a:solidFill>
                <a:srgbClr val="002060"/>
              </a:solidFill>
              <a:latin typeface="+mn-lt"/>
            </a:endParaRPr>
          </a:p>
          <a:p>
            <a:pPr marL="285750" indent="-285750">
              <a:spcBef>
                <a:spcPts val="1600"/>
              </a:spcBef>
              <a:buClr>
                <a:srgbClr val="000000"/>
              </a:buClr>
              <a:buSzPts val="1100"/>
            </a:pPr>
            <a:r>
              <a:rPr lang="en" sz="1200" b="1" dirty="0">
                <a:solidFill>
                  <a:srgbClr val="002060"/>
                </a:solidFill>
                <a:latin typeface="+mn-lt"/>
              </a:rPr>
              <a:t>Promote your thought leadership or case studies with the Forums brand and sponsor a webinar to the Forums audience to </a:t>
            </a:r>
            <a:r>
              <a:rPr lang="en" sz="1200" b="1">
                <a:solidFill>
                  <a:srgbClr val="002060"/>
                </a:solidFill>
                <a:latin typeface="+mn-lt"/>
              </a:rPr>
              <a:t>collect leads.</a:t>
            </a:r>
            <a:endParaRPr lang="en" sz="1200" b="1" dirty="0">
              <a:solidFill>
                <a:srgbClr val="002060"/>
              </a:solidFill>
              <a:latin typeface="+mn-lt"/>
            </a:endParaRPr>
          </a:p>
          <a:p>
            <a:pPr marL="285750" indent="-285750">
              <a:spcBef>
                <a:spcPts val="1600"/>
              </a:spcBef>
              <a:buClr>
                <a:srgbClr val="000000"/>
              </a:buClr>
              <a:buSzPts val="1100"/>
            </a:pPr>
            <a:r>
              <a:rPr lang="en" sz="1200" b="1" dirty="0">
                <a:solidFill>
                  <a:srgbClr val="002060"/>
                </a:solidFill>
                <a:latin typeface="+mn-lt"/>
              </a:rPr>
              <a:t>You select the topic, date/time, moderator(s) and speakers, and we will take care of the rest! We’ll promote the webinar, include your company name and/or logo in all promotions, and coordinate all logistics and registrations.</a:t>
            </a:r>
            <a:br>
              <a:rPr lang="en" sz="1400" b="1" dirty="0">
                <a:solidFill>
                  <a:srgbClr val="002060"/>
                </a:solidFill>
                <a:latin typeface="+mn-lt"/>
              </a:rPr>
            </a:br>
            <a:br>
              <a:rPr lang="en" sz="1400" dirty="0">
                <a:solidFill>
                  <a:srgbClr val="002060"/>
                </a:solidFill>
                <a:latin typeface="+mn-lt"/>
              </a:rPr>
            </a:br>
            <a:endParaRPr sz="14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98" name="Google Shape;298;p3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dirty="0">
                <a:solidFill>
                  <a:schemeClr val="tx1"/>
                </a:solidFill>
                <a:latin typeface="+mj-lt"/>
              </a:rPr>
              <a:t>11</a:t>
            </a:r>
            <a:endParaRPr sz="7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99" name="Google Shape;29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9119" y="1616890"/>
            <a:ext cx="4557405" cy="282626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83040A-5E41-EE4A-8206-C48A4A3B51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78" y="123206"/>
            <a:ext cx="1490441" cy="5148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A2E8D1-38DC-FB41-B445-8D1093B590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1" y="142621"/>
            <a:ext cx="1912470" cy="476047"/>
          </a:xfrm>
          <a:prstGeom prst="rect">
            <a:avLst/>
          </a:prstGeom>
        </p:spPr>
      </p:pic>
      <p:sp>
        <p:nvSpPr>
          <p:cNvPr id="11" name="Google Shape;149;p27">
            <a:extLst>
              <a:ext uri="{FF2B5EF4-FFF2-40B4-BE49-F238E27FC236}">
                <a16:creationId xmlns:a16="http://schemas.microsoft.com/office/drawing/2014/main" id="{9A0D1125-8C6C-0B45-8AA0-F3B76EAE29A7}"/>
              </a:ext>
            </a:extLst>
          </p:cNvPr>
          <p:cNvSpPr txBox="1"/>
          <p:nvPr/>
        </p:nvSpPr>
        <p:spPr>
          <a:xfrm>
            <a:off x="6329005" y="89874"/>
            <a:ext cx="2698800" cy="5997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182880" lvl="0">
              <a:buClr>
                <a:schemeClr val="dk1"/>
              </a:buClr>
              <a:buSzPts val="2900"/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Driving Audience to YOUR BRAND </a:t>
            </a:r>
            <a:endParaRPr sz="18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224;p32">
            <a:extLst>
              <a:ext uri="{FF2B5EF4-FFF2-40B4-BE49-F238E27FC236}">
                <a16:creationId xmlns:a16="http://schemas.microsoft.com/office/drawing/2014/main" id="{37576BFA-526B-4542-9F85-A19E64A8727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2789" b="94596"/>
          <a:stretch/>
        </p:blipFill>
        <p:spPr>
          <a:xfrm>
            <a:off x="-1" y="660881"/>
            <a:ext cx="9143999" cy="2273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244DA8-6D4D-384F-86F6-0482E4EC105A}"/>
              </a:ext>
            </a:extLst>
          </p:cNvPr>
          <p:cNvSpPr/>
          <p:nvPr/>
        </p:nvSpPr>
        <p:spPr>
          <a:xfrm>
            <a:off x="99176" y="888205"/>
            <a:ext cx="90448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Sponsor a webinar on relevant subject matter leveraging the </a:t>
            </a:r>
            <a:r>
              <a:rPr lang="en-US" sz="1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Forum’s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30,000 followers. Exclusive brand exposure and establish subject matter expertise!</a:t>
            </a:r>
            <a:endParaRPr lang="en-US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243545-0C7F-BE44-B86F-2F4741135015}"/>
              </a:ext>
            </a:extLst>
          </p:cNvPr>
          <p:cNvSpPr txBox="1"/>
          <p:nvPr/>
        </p:nvSpPr>
        <p:spPr>
          <a:xfrm>
            <a:off x="704079" y="4582166"/>
            <a:ext cx="77358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spcBef>
                <a:spcPts val="600"/>
              </a:spcBef>
              <a:buClr>
                <a:schemeClr val="accent3"/>
              </a:buClr>
              <a:buSzPts val="1400"/>
            </a:pPr>
            <a:r>
              <a:rPr lang="en-US" sz="1300" b="1" i="1" dirty="0">
                <a:solidFill>
                  <a:srgbClr val="002060"/>
                </a:solidFill>
              </a:rPr>
              <a:t>For Sponsored Webinars details and pricing, contact Christy Coleman at </a:t>
            </a:r>
            <a:r>
              <a:rPr lang="en-US" sz="1300" b="1" i="1" u="sng" dirty="0" err="1">
                <a:solidFill>
                  <a:srgbClr val="0432FF"/>
                </a:solidFill>
              </a:rPr>
              <a:t>ccoleman@accessintel.com</a:t>
            </a:r>
            <a:endParaRPr lang="en-US" sz="1300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A491F6-B010-3B03-41C6-67E4A0D275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7673" y="126024"/>
            <a:ext cx="1388653" cy="54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395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EFEFEF"/>
            </a:gs>
          </a:gsLst>
          <a:lin ang="5400012" scaled="0"/>
        </a:gra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A2CEA76-68F7-8844-8901-53EF65B80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9" y="157977"/>
            <a:ext cx="1490441" cy="5148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D76A52-20A1-8C45-9E87-88C16EAE5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0110" y="180789"/>
            <a:ext cx="1912470" cy="476047"/>
          </a:xfrm>
          <a:prstGeom prst="rect">
            <a:avLst/>
          </a:prstGeom>
        </p:spPr>
      </p:pic>
      <p:sp>
        <p:nvSpPr>
          <p:cNvPr id="15" name="Google Shape;149;p27">
            <a:extLst>
              <a:ext uri="{FF2B5EF4-FFF2-40B4-BE49-F238E27FC236}">
                <a16:creationId xmlns:a16="http://schemas.microsoft.com/office/drawing/2014/main" id="{E4CBEE7B-EBB5-F24F-8813-6EBE24E0EB4B}"/>
              </a:ext>
            </a:extLst>
          </p:cNvPr>
          <p:cNvSpPr txBox="1"/>
          <p:nvPr/>
        </p:nvSpPr>
        <p:spPr>
          <a:xfrm>
            <a:off x="6335294" y="133367"/>
            <a:ext cx="2698800" cy="562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18288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</a:pPr>
            <a:endParaRPr sz="29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50;p27">
            <a:extLst>
              <a:ext uri="{FF2B5EF4-FFF2-40B4-BE49-F238E27FC236}">
                <a16:creationId xmlns:a16="http://schemas.microsoft.com/office/drawing/2014/main" id="{E34E60E7-FCC1-3346-AB10-235ADE305241}"/>
              </a:ext>
            </a:extLst>
          </p:cNvPr>
          <p:cNvSpPr/>
          <p:nvPr/>
        </p:nvSpPr>
        <p:spPr>
          <a:xfrm>
            <a:off x="5709582" y="267320"/>
            <a:ext cx="3693210" cy="3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880" lvl="0" algn="ctr">
              <a:lnSpc>
                <a:spcPct val="80000"/>
              </a:lnSpc>
            </a:pPr>
            <a:r>
              <a:rPr lang="en-US" sz="2000" b="1" dirty="0">
                <a:solidFill>
                  <a:schemeClr val="tx1"/>
                </a:solidFill>
              </a:rPr>
              <a:t>Driving it home! </a:t>
            </a:r>
            <a:endParaRPr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25527D9-5BA5-5646-A43A-EEBCD49E56D1}"/>
              </a:ext>
            </a:extLst>
          </p:cNvPr>
          <p:cNvSpPr/>
          <p:nvPr/>
        </p:nvSpPr>
        <p:spPr>
          <a:xfrm>
            <a:off x="-583492" y="914696"/>
            <a:ext cx="9727491" cy="1840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>
              <a:lnSpc>
                <a:spcPct val="115000"/>
              </a:lnSpc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Enhance your marketing strategies with the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Forums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!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>
              <a:lnSpc>
                <a:spcPct val="115000"/>
              </a:lnSpc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Leverage the </a:t>
            </a:r>
            <a:r>
              <a:rPr lang="en-US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Forums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reinforce your brand and expand your markets.</a:t>
            </a:r>
          </a:p>
          <a:p>
            <a:pPr marL="685800">
              <a:lnSpc>
                <a:spcPct val="115000"/>
              </a:lnSpc>
            </a:pPr>
            <a:endParaRPr lang="en-US" sz="5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>
              <a:lnSpc>
                <a:spcPct val="115000"/>
              </a:lnSpc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With a digital audience of 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30,000</a:t>
            </a:r>
            <a:r>
              <a:rPr lang="en-US" b="1" baseline="30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thousands of attendees at our live events, the </a:t>
            </a:r>
            <a:r>
              <a:rPr lang="en-US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Forums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are a community ripe with industry decision makers and key players…just waiting to hear your message!</a:t>
            </a:r>
          </a:p>
          <a:p>
            <a:pPr marL="685800">
              <a:lnSpc>
                <a:spcPct val="115000"/>
              </a:lnSpc>
            </a:pPr>
            <a:endParaRPr lang="en-US" sz="5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>
              <a:lnSpc>
                <a:spcPct val="115000"/>
              </a:lnSpc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Let us bring our well-established community to YOU with strategic positioning of your message! Leverage the power of our quality, targeted audience to enhance your marketing strategies.</a:t>
            </a:r>
          </a:p>
        </p:txBody>
      </p:sp>
      <p:pic>
        <p:nvPicPr>
          <p:cNvPr id="17" name="Google Shape;210;p31">
            <a:extLst>
              <a:ext uri="{FF2B5EF4-FFF2-40B4-BE49-F238E27FC236}">
                <a16:creationId xmlns:a16="http://schemas.microsoft.com/office/drawing/2014/main" id="{4BBCA385-63B9-3746-AA28-365F0FC2FE5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2789" b="94596"/>
          <a:stretch/>
        </p:blipFill>
        <p:spPr>
          <a:xfrm>
            <a:off x="1" y="728806"/>
            <a:ext cx="9143999" cy="22732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6EE96EE-FCD9-FC45-83F1-F2BE7DA67F14}"/>
              </a:ext>
            </a:extLst>
          </p:cNvPr>
          <p:cNvSpPr/>
          <p:nvPr/>
        </p:nvSpPr>
        <p:spPr>
          <a:xfrm>
            <a:off x="-583491" y="2860754"/>
            <a:ext cx="9244412" cy="318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>
              <a:lnSpc>
                <a:spcPct val="115000"/>
              </a:lnSpc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more details on building a customized advertising opportunity built with your business in mind, contact:</a:t>
            </a: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7B092D0-3072-9B4C-92E1-BF02736E64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1887" y="3270344"/>
            <a:ext cx="1764193" cy="167738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17F50F1-F479-9B42-ACCD-E50BAFD59884}"/>
              </a:ext>
            </a:extLst>
          </p:cNvPr>
          <p:cNvSpPr txBox="1"/>
          <p:nvPr/>
        </p:nvSpPr>
        <p:spPr>
          <a:xfrm>
            <a:off x="3250519" y="3242438"/>
            <a:ext cx="4637758" cy="1870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>
              <a:lnSpc>
                <a:spcPct val="115000"/>
              </a:lnSpc>
            </a:pP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Christy Coleman</a:t>
            </a: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>
              <a:lnSpc>
                <a:spcPct val="115000"/>
              </a:lnSpc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Vice President</a:t>
            </a:r>
          </a:p>
          <a:p>
            <a:pPr marL="685800">
              <a:lnSpc>
                <a:spcPct val="115000"/>
              </a:lnSpc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LDC Gas Forums</a:t>
            </a:r>
          </a:p>
          <a:p>
            <a:pPr marL="685800">
              <a:lnSpc>
                <a:spcPct val="115000"/>
              </a:lnSpc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Gulf Coast Energy Forum</a:t>
            </a:r>
          </a:p>
          <a:p>
            <a:pPr marL="685800">
              <a:lnSpc>
                <a:spcPct val="115000"/>
              </a:lnSpc>
            </a:pP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NatGas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Power Forum</a:t>
            </a:r>
          </a:p>
          <a:p>
            <a:pPr marL="685800">
              <a:lnSpc>
                <a:spcPct val="115000"/>
              </a:lnSpc>
            </a:pPr>
            <a:r>
              <a:rPr lang="en-US" u="sng" dirty="0" err="1">
                <a:solidFill>
                  <a:srgbClr val="0432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ccoleman@accessintel.com</a:t>
            </a:r>
            <a:endParaRPr lang="en-US" dirty="0">
              <a:solidFill>
                <a:srgbClr val="0432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>
              <a:lnSpc>
                <a:spcPct val="115000"/>
              </a:lnSpc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Phone: 713-343-1873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615175-AF6B-CFA9-E545-E5B8C3B789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6080" y="186927"/>
            <a:ext cx="1389920" cy="54187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103D9D9-882B-C94F-9069-58C968F04B97}"/>
              </a:ext>
            </a:extLst>
          </p:cNvPr>
          <p:cNvSpPr/>
          <p:nvPr/>
        </p:nvSpPr>
        <p:spPr>
          <a:xfrm>
            <a:off x="326547" y="1020348"/>
            <a:ext cx="20072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3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683E09-E2F5-4D41-8892-418CF4D0F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61" y="124977"/>
            <a:ext cx="1490441" cy="5148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CA02CB-074F-474B-A3D4-1AAEA2DAD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4715" y="155470"/>
            <a:ext cx="1912470" cy="476047"/>
          </a:xfrm>
          <a:prstGeom prst="rect">
            <a:avLst/>
          </a:prstGeom>
        </p:spPr>
      </p:pic>
      <p:sp>
        <p:nvSpPr>
          <p:cNvPr id="7" name="Google Shape;149;p27">
            <a:extLst>
              <a:ext uri="{FF2B5EF4-FFF2-40B4-BE49-F238E27FC236}">
                <a16:creationId xmlns:a16="http://schemas.microsoft.com/office/drawing/2014/main" id="{93483F6D-26EF-7C44-A031-9DBA84603412}"/>
              </a:ext>
            </a:extLst>
          </p:cNvPr>
          <p:cNvSpPr txBox="1"/>
          <p:nvPr/>
        </p:nvSpPr>
        <p:spPr>
          <a:xfrm>
            <a:off x="6350339" y="96540"/>
            <a:ext cx="2698800" cy="543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18288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</a:pPr>
            <a:endParaRPr sz="29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50;p27">
            <a:extLst>
              <a:ext uri="{FF2B5EF4-FFF2-40B4-BE49-F238E27FC236}">
                <a16:creationId xmlns:a16="http://schemas.microsoft.com/office/drawing/2014/main" id="{0C7979AC-8CC5-AF40-82FD-105AC2B34B30}"/>
              </a:ext>
            </a:extLst>
          </p:cNvPr>
          <p:cNvSpPr/>
          <p:nvPr/>
        </p:nvSpPr>
        <p:spPr>
          <a:xfrm>
            <a:off x="5687345" y="212048"/>
            <a:ext cx="3816000" cy="3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88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F3F3F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OVERVIEW</a:t>
            </a:r>
            <a:endParaRPr dirty="0">
              <a:solidFill>
                <a:srgbClr val="F3F3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BDD0A7-F12F-4F45-8EAB-E4D574430696}"/>
              </a:ext>
            </a:extLst>
          </p:cNvPr>
          <p:cNvSpPr/>
          <p:nvPr/>
        </p:nvSpPr>
        <p:spPr>
          <a:xfrm>
            <a:off x="326547" y="1775688"/>
            <a:ext cx="7463438" cy="1515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24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 The Goal – Meet your marketing objectives!</a:t>
            </a:r>
          </a:p>
          <a:p>
            <a:pPr lvl="0">
              <a:buClr>
                <a:srgbClr val="073763"/>
              </a:buClr>
              <a:buSzPts val="1100"/>
            </a:pPr>
            <a:endParaRPr lang="en-US" sz="2400" dirty="0">
              <a:solidFill>
                <a:srgbClr val="002060"/>
              </a:solidFill>
              <a:ea typeface="Average"/>
              <a:cs typeface="Average"/>
              <a:sym typeface="Average"/>
            </a:endParaRP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endParaRPr lang="en-US" sz="24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lvl="0">
              <a:buClr>
                <a:srgbClr val="073763"/>
              </a:buClr>
              <a:buSzPts val="1100"/>
            </a:pPr>
            <a:endParaRPr lang="en-US" sz="1000" dirty="0">
              <a:solidFill>
                <a:srgbClr val="002060"/>
              </a:solidFill>
              <a:ea typeface="Average"/>
              <a:cs typeface="Average"/>
              <a:sym typeface="Average"/>
            </a:endParaRP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endParaRPr lang="en-US" sz="1050" dirty="0">
              <a:solidFill>
                <a:srgbClr val="002060"/>
              </a:solidFill>
              <a:ea typeface="Average"/>
              <a:cs typeface="Average"/>
              <a:sym typeface="Average"/>
            </a:endParaRPr>
          </a:p>
        </p:txBody>
      </p:sp>
      <p:pic>
        <p:nvPicPr>
          <p:cNvPr id="11" name="Google Shape;162;p27">
            <a:extLst>
              <a:ext uri="{FF2B5EF4-FFF2-40B4-BE49-F238E27FC236}">
                <a16:creationId xmlns:a16="http://schemas.microsoft.com/office/drawing/2014/main" id="{569D8323-376F-2042-9910-A01E0A845EA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2181" b="94947"/>
          <a:stretch/>
        </p:blipFill>
        <p:spPr>
          <a:xfrm>
            <a:off x="0" y="764278"/>
            <a:ext cx="9125325" cy="2125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E636C3-0EAD-AF43-9AAF-00156261E491}"/>
              </a:ext>
            </a:extLst>
          </p:cNvPr>
          <p:cNvSpPr txBox="1"/>
          <p:nvPr/>
        </p:nvSpPr>
        <p:spPr>
          <a:xfrm>
            <a:off x="326547" y="2288380"/>
            <a:ext cx="420106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LDC Gas 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Forums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1C44EC-6280-944F-B163-F8F72AE1CA9C}"/>
              </a:ext>
            </a:extLst>
          </p:cNvPr>
          <p:cNvSpPr txBox="1"/>
          <p:nvPr/>
        </p:nvSpPr>
        <p:spPr>
          <a:xfrm>
            <a:off x="326547" y="2784945"/>
            <a:ext cx="492183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 Our Audience = Your Prospects!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931842-34D2-E440-832A-D695CA2D653B}"/>
              </a:ext>
            </a:extLst>
          </p:cNvPr>
          <p:cNvSpPr txBox="1"/>
          <p:nvPr/>
        </p:nvSpPr>
        <p:spPr>
          <a:xfrm>
            <a:off x="326547" y="3676876"/>
            <a:ext cx="804592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73763"/>
              </a:buClr>
              <a:buSzPts val="1100"/>
            </a:pPr>
            <a:endParaRPr lang="en-US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18288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Enhance your marketing strategies with the 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Forums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57B2EE-4092-0647-BF9E-016E6DA1FF24}"/>
              </a:ext>
            </a:extLst>
          </p:cNvPr>
          <p:cNvSpPr txBox="1"/>
          <p:nvPr/>
        </p:nvSpPr>
        <p:spPr>
          <a:xfrm>
            <a:off x="326547" y="3304938"/>
            <a:ext cx="8045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 Driving the </a:t>
            </a:r>
            <a:r>
              <a:rPr lang="en-US" sz="2400" i="1" dirty="0">
                <a:solidFill>
                  <a:srgbClr val="002060"/>
                </a:solidFill>
                <a:cs typeface="Arial" panose="020B0604020202020204" pitchFamily="34" charset="0"/>
              </a:rPr>
              <a:t>Forums</a:t>
            </a:r>
            <a:r>
              <a:rPr 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 Audience to your Brand!</a:t>
            </a:r>
            <a:endParaRPr lang="en-US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38051C-7DC7-1E61-C6A7-DF45C0804B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6598" y="146526"/>
            <a:ext cx="1496689" cy="58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238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3"/>
          <p:cNvSpPr txBox="1">
            <a:spLocks noGrp="1"/>
          </p:cNvSpPr>
          <p:nvPr>
            <p:ph type="title"/>
          </p:nvPr>
        </p:nvSpPr>
        <p:spPr>
          <a:xfrm>
            <a:off x="86068" y="1018343"/>
            <a:ext cx="9565738" cy="5972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200" b="1" dirty="0">
                <a:solidFill>
                  <a:srgbClr val="002060"/>
                </a:solidFill>
                <a:latin typeface="+mn-lt"/>
              </a:rPr>
              <a:t>The </a:t>
            </a:r>
            <a:r>
              <a:rPr lang="en-US" sz="2200" b="1" i="1" dirty="0">
                <a:solidFill>
                  <a:srgbClr val="002060"/>
                </a:solidFill>
                <a:latin typeface="+mn-lt"/>
              </a:rPr>
              <a:t>Forums </a:t>
            </a:r>
            <a:r>
              <a:rPr lang="en-US" sz="2200" b="1" dirty="0">
                <a:solidFill>
                  <a:srgbClr val="002060"/>
                </a:solidFill>
                <a:latin typeface="+mn-lt"/>
              </a:rPr>
              <a:t>- a Proven Vehicle to Meet Your Marketing </a:t>
            </a:r>
            <a:r>
              <a:rPr lang="en-US" sz="22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Objectives!</a:t>
            </a:r>
            <a:r>
              <a:rPr lang="en-US" sz="22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    </a:t>
            </a:r>
          </a:p>
        </p:txBody>
      </p:sp>
      <p:grpSp>
        <p:nvGrpSpPr>
          <p:cNvPr id="231" name="Google Shape;231;p33"/>
          <p:cNvGrpSpPr/>
          <p:nvPr/>
        </p:nvGrpSpPr>
        <p:grpSpPr>
          <a:xfrm>
            <a:off x="323610" y="1780850"/>
            <a:ext cx="1763372" cy="1685335"/>
            <a:chOff x="1521446" y="1171221"/>
            <a:chExt cx="2082150" cy="1709959"/>
          </a:xfrm>
        </p:grpSpPr>
        <p:sp>
          <p:nvSpPr>
            <p:cNvPr id="232" name="Google Shape;232;p33"/>
            <p:cNvSpPr/>
            <p:nvPr/>
          </p:nvSpPr>
          <p:spPr>
            <a:xfrm>
              <a:off x="1660796" y="1171221"/>
              <a:ext cx="1942800" cy="1636800"/>
            </a:xfrm>
            <a:prstGeom prst="round1Rect">
              <a:avLst>
                <a:gd name="adj" fmla="val 17446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CC"/>
                </a:solidFill>
              </a:endParaRPr>
            </a:p>
          </p:txBody>
        </p:sp>
        <p:sp>
          <p:nvSpPr>
            <p:cNvPr id="233" name="Google Shape;233;p33"/>
            <p:cNvSpPr txBox="1"/>
            <p:nvPr/>
          </p:nvSpPr>
          <p:spPr>
            <a:xfrm>
              <a:off x="1737217" y="1403979"/>
              <a:ext cx="1451698" cy="51240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Cambria"/>
                  <a:cs typeface="Arial" panose="020B0604020202020204" pitchFamily="34" charset="0"/>
                  <a:sym typeface="Cambria"/>
                </a:rPr>
                <a:t>BRAND AWARENESS</a:t>
              </a:r>
              <a:endParaRPr sz="12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endParaRPr>
            </a:p>
          </p:txBody>
        </p:sp>
        <p:sp>
          <p:nvSpPr>
            <p:cNvPr id="234" name="Google Shape;234;p33"/>
            <p:cNvSpPr txBox="1"/>
            <p:nvPr/>
          </p:nvSpPr>
          <p:spPr>
            <a:xfrm>
              <a:off x="1521446" y="1916380"/>
              <a:ext cx="2038346" cy="96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 algn="ctr">
                <a:lnSpc>
                  <a:spcPct val="115000"/>
                </a:lnSpc>
              </a:pPr>
              <a:r>
                <a:rPr lang="en-US" sz="900" dirty="0">
                  <a:solidFill>
                    <a:schemeClr val="accent6">
                      <a:lumMod val="10000"/>
                    </a:schemeClr>
                  </a:solidFill>
                </a:rPr>
                <a:t>Activate high-impact channels with strategic placement of your brand and message to the </a:t>
              </a:r>
              <a:r>
                <a:rPr lang="en-US" sz="900" i="1" dirty="0">
                  <a:solidFill>
                    <a:schemeClr val="accent6">
                      <a:lumMod val="10000"/>
                    </a:schemeClr>
                  </a:solidFill>
                </a:rPr>
                <a:t>Forum</a:t>
              </a:r>
              <a:r>
                <a:rPr lang="en-US" sz="900" dirty="0">
                  <a:solidFill>
                    <a:schemeClr val="accent6">
                      <a:lumMod val="10000"/>
                    </a:schemeClr>
                  </a:solidFill>
                </a:rPr>
                <a:t> audience </a:t>
              </a:r>
              <a:endParaRPr sz="900" dirty="0">
                <a:solidFill>
                  <a:schemeClr val="accent6">
                    <a:lumMod val="10000"/>
                  </a:schemeClr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235" name="Google Shape;235;p33"/>
          <p:cNvGrpSpPr/>
          <p:nvPr/>
        </p:nvGrpSpPr>
        <p:grpSpPr>
          <a:xfrm>
            <a:off x="3729490" y="1774645"/>
            <a:ext cx="1645357" cy="1612293"/>
            <a:chOff x="3600600" y="1170963"/>
            <a:chExt cx="1942800" cy="1569600"/>
          </a:xfrm>
        </p:grpSpPr>
        <p:sp>
          <p:nvSpPr>
            <p:cNvPr id="236" name="Google Shape;236;p33"/>
            <p:cNvSpPr/>
            <p:nvPr/>
          </p:nvSpPr>
          <p:spPr>
            <a:xfrm>
              <a:off x="3600600" y="1170963"/>
              <a:ext cx="1942800" cy="1569600"/>
            </a:xfrm>
            <a:prstGeom prst="round2SameRect">
              <a:avLst>
                <a:gd name="adj1" fmla="val 18098"/>
                <a:gd name="adj2" fmla="val 0"/>
              </a:avLst>
            </a:prstGeom>
            <a:solidFill>
              <a:srgbClr val="9FC5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CC"/>
                </a:solidFill>
              </a:endParaRPr>
            </a:p>
          </p:txBody>
        </p:sp>
        <p:sp>
          <p:nvSpPr>
            <p:cNvPr id="237" name="Google Shape;237;p33"/>
            <p:cNvSpPr txBox="1"/>
            <p:nvPr/>
          </p:nvSpPr>
          <p:spPr>
            <a:xfrm>
              <a:off x="3819007" y="1413581"/>
              <a:ext cx="1451699" cy="566400"/>
            </a:xfrm>
            <a:prstGeom prst="rect">
              <a:avLst/>
            </a:prstGeom>
            <a:solidFill>
              <a:srgbClr val="9FC5E8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r>
                <a:rPr lang="en-US" sz="1100" b="1" dirty="0">
                  <a:solidFill>
                    <a:schemeClr val="accent6">
                      <a:lumMod val="10000"/>
                    </a:schemeClr>
                  </a:solidFill>
                </a:rPr>
                <a:t>QUALIFYING PROSPECTS</a:t>
              </a:r>
              <a:endParaRPr lang="en-US" sz="1100" dirty="0">
                <a:solidFill>
                  <a:schemeClr val="accent6">
                    <a:lumMod val="10000"/>
                  </a:schemeClr>
                </a:solidFill>
              </a:endParaRPr>
            </a:p>
          </p:txBody>
        </p:sp>
        <p:sp>
          <p:nvSpPr>
            <p:cNvPr id="238" name="Google Shape;238;p33"/>
            <p:cNvSpPr txBox="1"/>
            <p:nvPr/>
          </p:nvSpPr>
          <p:spPr>
            <a:xfrm>
              <a:off x="3665967" y="1928050"/>
              <a:ext cx="1812062" cy="464700"/>
            </a:xfrm>
            <a:prstGeom prst="rect">
              <a:avLst/>
            </a:prstGeom>
            <a:solidFill>
              <a:srgbClr val="9FC5E8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 algn="ctr">
                <a:lnSpc>
                  <a:spcPct val="115000"/>
                </a:lnSpc>
                <a:spcAft>
                  <a:spcPts val="1600"/>
                </a:spcAft>
              </a:pPr>
              <a:r>
                <a:rPr lang="en-US" sz="900" dirty="0">
                  <a:solidFill>
                    <a:schemeClr val="accent6">
                      <a:lumMod val="10000"/>
                    </a:schemeClr>
                  </a:solidFill>
                </a:rPr>
                <a:t>Turn prospects into leads by promoting your key assets and industry insight </a:t>
              </a:r>
              <a:endParaRPr sz="400" dirty="0">
                <a:solidFill>
                  <a:schemeClr val="accent6">
                    <a:lumMod val="10000"/>
                  </a:schemeClr>
                </a:solidFill>
                <a:latin typeface="+mn-lt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239" name="Google Shape;239;p33"/>
          <p:cNvGrpSpPr/>
          <p:nvPr/>
        </p:nvGrpSpPr>
        <p:grpSpPr>
          <a:xfrm>
            <a:off x="7018900" y="1797197"/>
            <a:ext cx="1645357" cy="1592202"/>
            <a:chOff x="5539816" y="1171213"/>
            <a:chExt cx="1942800" cy="1569600"/>
          </a:xfrm>
        </p:grpSpPr>
        <p:sp>
          <p:nvSpPr>
            <p:cNvPr id="240" name="Google Shape;240;p33"/>
            <p:cNvSpPr/>
            <p:nvPr/>
          </p:nvSpPr>
          <p:spPr>
            <a:xfrm flipH="1">
              <a:off x="5539816" y="1171213"/>
              <a:ext cx="1942800" cy="1569600"/>
            </a:xfrm>
            <a:prstGeom prst="round1Rect">
              <a:avLst>
                <a:gd name="adj" fmla="val 17446"/>
              </a:avLst>
            </a:pr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FFF2CC"/>
                </a:solidFill>
              </a:endParaRPr>
            </a:p>
          </p:txBody>
        </p:sp>
        <p:sp>
          <p:nvSpPr>
            <p:cNvPr id="241" name="Google Shape;241;p33"/>
            <p:cNvSpPr txBox="1"/>
            <p:nvPr/>
          </p:nvSpPr>
          <p:spPr>
            <a:xfrm>
              <a:off x="5835499" y="1372535"/>
              <a:ext cx="1451698" cy="558300"/>
            </a:xfrm>
            <a:prstGeom prst="rect">
              <a:avLst/>
            </a:pr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 dirty="0">
                  <a:solidFill>
                    <a:schemeClr val="accent6">
                      <a:lumMod val="10000"/>
                    </a:schemeClr>
                  </a:solidFill>
                  <a:latin typeface="+mj-lt"/>
                  <a:ea typeface="Cambria"/>
                  <a:cs typeface="Cambria"/>
                  <a:sym typeface="Cambria"/>
                </a:rPr>
                <a:t>CUSTOMER INTERACTION</a:t>
              </a:r>
              <a:endParaRPr sz="1100" dirty="0">
                <a:solidFill>
                  <a:schemeClr val="accent6">
                    <a:lumMod val="10000"/>
                  </a:schemeClr>
                </a:solidFill>
                <a:latin typeface="+mj-lt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42" name="Google Shape;242;p33"/>
            <p:cNvSpPr txBox="1"/>
            <p:nvPr/>
          </p:nvSpPr>
          <p:spPr>
            <a:xfrm>
              <a:off x="5610820" y="1780404"/>
              <a:ext cx="1866711" cy="469800"/>
            </a:xfrm>
            <a:prstGeom prst="rect">
              <a:avLst/>
            </a:pr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 algn="ctr">
                <a:lnSpc>
                  <a:spcPct val="115000"/>
                </a:lnSpc>
                <a:spcAft>
                  <a:spcPts val="1600"/>
                </a:spcAft>
              </a:pPr>
              <a:r>
                <a:rPr lang="en-US" sz="900" dirty="0">
                  <a:solidFill>
                    <a:schemeClr val="accent6">
                      <a:lumMod val="10000"/>
                    </a:schemeClr>
                  </a:solidFill>
                </a:rPr>
                <a:t>Continue to engage prospects and customers by pairing your advertising opportunities with face-to-face contact at the </a:t>
              </a:r>
              <a:r>
                <a:rPr lang="en-US" sz="900" i="1" dirty="0">
                  <a:solidFill>
                    <a:schemeClr val="accent6">
                      <a:lumMod val="10000"/>
                    </a:schemeClr>
                  </a:solidFill>
                </a:rPr>
                <a:t>Forums</a:t>
              </a:r>
              <a:r>
                <a:rPr lang="en-US" sz="900" dirty="0">
                  <a:solidFill>
                    <a:schemeClr val="accent6">
                      <a:lumMod val="10000"/>
                    </a:schemeClr>
                  </a:solidFill>
                </a:rPr>
                <a:t> </a:t>
              </a:r>
              <a:endParaRPr sz="900" dirty="0">
                <a:solidFill>
                  <a:schemeClr val="accent6">
                    <a:lumMod val="10000"/>
                  </a:schemeClr>
                </a:solidFill>
                <a:latin typeface="+mn-lt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243" name="Google Shape;243;p33"/>
          <p:cNvGrpSpPr/>
          <p:nvPr/>
        </p:nvGrpSpPr>
        <p:grpSpPr>
          <a:xfrm>
            <a:off x="3166047" y="2421429"/>
            <a:ext cx="220524" cy="220524"/>
            <a:chOff x="3157188" y="909150"/>
            <a:chExt cx="470400" cy="470400"/>
          </a:xfrm>
        </p:grpSpPr>
        <p:sp>
          <p:nvSpPr>
            <p:cNvPr id="244" name="Google Shape;244;p33"/>
            <p:cNvSpPr/>
            <p:nvPr/>
          </p:nvSpPr>
          <p:spPr>
            <a:xfrm>
              <a:off x="3157188" y="909150"/>
              <a:ext cx="470400" cy="47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3"/>
            <p:cNvSpPr/>
            <p:nvPr/>
          </p:nvSpPr>
          <p:spPr>
            <a:xfrm>
              <a:off x="3243138" y="995100"/>
              <a:ext cx="298500" cy="298500"/>
            </a:xfrm>
            <a:prstGeom prst="mathPlus">
              <a:avLst>
                <a:gd name="adj1" fmla="val 9900"/>
              </a:avLst>
            </a:prstGeom>
            <a:solidFill>
              <a:srgbClr val="307B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" name="Google Shape;246;p33"/>
          <p:cNvGrpSpPr/>
          <p:nvPr/>
        </p:nvGrpSpPr>
        <p:grpSpPr>
          <a:xfrm>
            <a:off x="5373529" y="1794067"/>
            <a:ext cx="1753520" cy="1589063"/>
            <a:chOff x="3600600" y="1170963"/>
            <a:chExt cx="1942800" cy="1569600"/>
          </a:xfrm>
        </p:grpSpPr>
        <p:sp>
          <p:nvSpPr>
            <p:cNvPr id="247" name="Google Shape;247;p33"/>
            <p:cNvSpPr/>
            <p:nvPr/>
          </p:nvSpPr>
          <p:spPr>
            <a:xfrm>
              <a:off x="3600600" y="1170963"/>
              <a:ext cx="1942800" cy="1569600"/>
            </a:xfrm>
            <a:prstGeom prst="round2SameRect">
              <a:avLst>
                <a:gd name="adj1" fmla="val 18098"/>
                <a:gd name="adj2" fmla="val 0"/>
              </a:avLst>
            </a:prstGeom>
            <a:solidFill>
              <a:srgbClr val="6FA8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CC"/>
                </a:solidFill>
              </a:endParaRPr>
            </a:p>
          </p:txBody>
        </p:sp>
        <p:sp>
          <p:nvSpPr>
            <p:cNvPr id="248" name="Google Shape;248;p33"/>
            <p:cNvSpPr txBox="1"/>
            <p:nvPr/>
          </p:nvSpPr>
          <p:spPr>
            <a:xfrm>
              <a:off x="3769739" y="1381121"/>
              <a:ext cx="1451700" cy="558000"/>
            </a:xfrm>
            <a:prstGeom prst="rect">
              <a:avLst/>
            </a:prstGeom>
            <a:solidFill>
              <a:srgbClr val="6FA8DC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r>
                <a:rPr lang="en-US" sz="1200" b="1" dirty="0">
                  <a:solidFill>
                    <a:schemeClr val="accent6">
                      <a:lumMod val="10000"/>
                    </a:schemeClr>
                  </a:solidFill>
                </a:rPr>
                <a:t>LEAD GENERATION</a:t>
              </a:r>
              <a:endParaRPr lang="en-US" sz="1200" dirty="0">
                <a:solidFill>
                  <a:schemeClr val="accent6">
                    <a:lumMod val="10000"/>
                  </a:schemeClr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 dirty="0">
                  <a:solidFill>
                    <a:schemeClr val="bg1">
                      <a:lumMod val="50000"/>
                    </a:schemeClr>
                  </a:solidFill>
                  <a:latin typeface="Cambria"/>
                  <a:ea typeface="Cambria"/>
                  <a:cs typeface="Cambria"/>
                  <a:sym typeface="Cambria"/>
                </a:rPr>
                <a:t>	</a:t>
              </a:r>
              <a:endParaRPr sz="1100" dirty="0">
                <a:solidFill>
                  <a:schemeClr val="bg1">
                    <a:lumMod val="50000"/>
                  </a:schemeClr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49" name="Google Shape;249;p33"/>
            <p:cNvSpPr txBox="1"/>
            <p:nvPr/>
          </p:nvSpPr>
          <p:spPr>
            <a:xfrm>
              <a:off x="3648248" y="1939121"/>
              <a:ext cx="1853678" cy="717590"/>
            </a:xfrm>
            <a:prstGeom prst="rect">
              <a:avLst/>
            </a:prstGeom>
            <a:solidFill>
              <a:srgbClr val="6FA8DC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 algn="ctr">
                <a:lnSpc>
                  <a:spcPct val="115000"/>
                </a:lnSpc>
                <a:spcAft>
                  <a:spcPts val="1600"/>
                </a:spcAft>
              </a:pPr>
              <a:r>
                <a:rPr lang="en-US" sz="900" dirty="0">
                  <a:solidFill>
                    <a:schemeClr val="accent6">
                      <a:lumMod val="10000"/>
                    </a:schemeClr>
                  </a:solidFill>
                </a:rPr>
                <a:t>Enrich your sales pipeline by funneling leads directly to your website or sales contact</a:t>
              </a:r>
              <a:endParaRPr sz="900" dirty="0">
                <a:solidFill>
                  <a:schemeClr val="accent6">
                    <a:lumMod val="10000"/>
                  </a:schemeClr>
                </a:solidFill>
                <a:latin typeface="+mn-lt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250" name="Google Shape;250;p33"/>
          <p:cNvGrpSpPr/>
          <p:nvPr/>
        </p:nvGrpSpPr>
        <p:grpSpPr>
          <a:xfrm>
            <a:off x="2053345" y="1780796"/>
            <a:ext cx="1679019" cy="1613078"/>
            <a:chOff x="3560853" y="1170963"/>
            <a:chExt cx="1982547" cy="1569600"/>
          </a:xfrm>
        </p:grpSpPr>
        <p:sp>
          <p:nvSpPr>
            <p:cNvPr id="251" name="Google Shape;251;p33"/>
            <p:cNvSpPr/>
            <p:nvPr/>
          </p:nvSpPr>
          <p:spPr>
            <a:xfrm>
              <a:off x="3600600" y="1170963"/>
              <a:ext cx="1942800" cy="1569600"/>
            </a:xfrm>
            <a:prstGeom prst="round2SameRect">
              <a:avLst>
                <a:gd name="adj1" fmla="val 18098"/>
                <a:gd name="adj2" fmla="val 0"/>
              </a:avLst>
            </a:prstGeom>
            <a:solidFill>
              <a:srgbClr val="C9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CC"/>
                </a:solidFill>
              </a:endParaRPr>
            </a:p>
          </p:txBody>
        </p:sp>
        <p:sp>
          <p:nvSpPr>
            <p:cNvPr id="252" name="Google Shape;252;p33"/>
            <p:cNvSpPr txBox="1"/>
            <p:nvPr/>
          </p:nvSpPr>
          <p:spPr>
            <a:xfrm>
              <a:off x="3819022" y="1413581"/>
              <a:ext cx="1451699" cy="566400"/>
            </a:xfrm>
            <a:prstGeom prst="rect">
              <a:avLst/>
            </a:prstGeom>
            <a:solidFill>
              <a:srgbClr val="C9DAF8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r>
                <a:rPr lang="en-US" sz="1200" b="1" dirty="0">
                  <a:solidFill>
                    <a:schemeClr val="accent6">
                      <a:lumMod val="10000"/>
                    </a:schemeClr>
                  </a:solidFill>
                </a:rPr>
                <a:t>ESTABLISH AUTHORITY</a:t>
              </a:r>
              <a:endParaRPr lang="en-US" sz="1200" dirty="0">
                <a:solidFill>
                  <a:schemeClr val="accent6">
                    <a:lumMod val="10000"/>
                  </a:schemeClr>
                </a:solidFill>
              </a:endParaRPr>
            </a:p>
          </p:txBody>
        </p:sp>
        <p:sp>
          <p:nvSpPr>
            <p:cNvPr id="253" name="Google Shape;253;p33"/>
            <p:cNvSpPr txBox="1"/>
            <p:nvPr/>
          </p:nvSpPr>
          <p:spPr>
            <a:xfrm>
              <a:off x="3560853" y="1890080"/>
              <a:ext cx="1955583" cy="718800"/>
            </a:xfrm>
            <a:prstGeom prst="rect">
              <a:avLst/>
            </a:prstGeom>
            <a:solidFill>
              <a:srgbClr val="C9DAF8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 algn="ctr">
                <a:lnSpc>
                  <a:spcPct val="115000"/>
                </a:lnSpc>
                <a:spcAft>
                  <a:spcPts val="1600"/>
                </a:spcAft>
              </a:pPr>
              <a:r>
                <a:rPr lang="en-US" sz="900" dirty="0">
                  <a:solidFill>
                    <a:schemeClr val="accent6">
                      <a:lumMod val="10000"/>
                    </a:schemeClr>
                  </a:solidFill>
                </a:rPr>
                <a:t>Position your company as the go-to expert in the </a:t>
              </a:r>
              <a:r>
                <a:rPr lang="en-US" sz="900" dirty="0" err="1">
                  <a:solidFill>
                    <a:schemeClr val="accent6">
                      <a:lumMod val="10000"/>
                    </a:schemeClr>
                  </a:solidFill>
                </a:rPr>
                <a:t>NatGas</a:t>
              </a:r>
              <a:r>
                <a:rPr lang="en-US" sz="900" dirty="0">
                  <a:solidFill>
                    <a:schemeClr val="accent6">
                      <a:lumMod val="10000"/>
                    </a:schemeClr>
                  </a:solidFill>
                </a:rPr>
                <a:t> market by promoting your expertise and solutions </a:t>
              </a:r>
              <a:endParaRPr sz="900" dirty="0">
                <a:solidFill>
                  <a:schemeClr val="accent6">
                    <a:lumMod val="10000"/>
                  </a:schemeClr>
                </a:solidFill>
                <a:latin typeface="+mn-lt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254" name="Google Shape;254;p33"/>
          <p:cNvGrpSpPr/>
          <p:nvPr/>
        </p:nvGrpSpPr>
        <p:grpSpPr>
          <a:xfrm>
            <a:off x="5265475" y="2421429"/>
            <a:ext cx="220524" cy="220524"/>
            <a:chOff x="3157188" y="909150"/>
            <a:chExt cx="470400" cy="470400"/>
          </a:xfrm>
        </p:grpSpPr>
        <p:sp>
          <p:nvSpPr>
            <p:cNvPr id="255" name="Google Shape;255;p33"/>
            <p:cNvSpPr/>
            <p:nvPr/>
          </p:nvSpPr>
          <p:spPr>
            <a:xfrm>
              <a:off x="3157188" y="909150"/>
              <a:ext cx="470400" cy="47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3"/>
            <p:cNvSpPr/>
            <p:nvPr/>
          </p:nvSpPr>
          <p:spPr>
            <a:xfrm>
              <a:off x="3243138" y="995100"/>
              <a:ext cx="298500" cy="298500"/>
            </a:xfrm>
            <a:prstGeom prst="mathPlus">
              <a:avLst>
                <a:gd name="adj1" fmla="val 9900"/>
              </a:avLst>
            </a:prstGeom>
            <a:solidFill>
              <a:srgbClr val="0D5D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" name="Google Shape;257;p33"/>
          <p:cNvGrpSpPr/>
          <p:nvPr/>
        </p:nvGrpSpPr>
        <p:grpSpPr>
          <a:xfrm>
            <a:off x="3619988" y="2421429"/>
            <a:ext cx="220524" cy="220524"/>
            <a:chOff x="3157188" y="909150"/>
            <a:chExt cx="470400" cy="470400"/>
          </a:xfrm>
        </p:grpSpPr>
        <p:sp>
          <p:nvSpPr>
            <p:cNvPr id="258" name="Google Shape;258;p33"/>
            <p:cNvSpPr/>
            <p:nvPr/>
          </p:nvSpPr>
          <p:spPr>
            <a:xfrm>
              <a:off x="3157188" y="909150"/>
              <a:ext cx="470400" cy="47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3"/>
            <p:cNvSpPr/>
            <p:nvPr/>
          </p:nvSpPr>
          <p:spPr>
            <a:xfrm>
              <a:off x="3243138" y="995100"/>
              <a:ext cx="298500" cy="298500"/>
            </a:xfrm>
            <a:prstGeom prst="mathPlus">
              <a:avLst>
                <a:gd name="adj1" fmla="val 9900"/>
              </a:avLst>
            </a:prstGeom>
            <a:solidFill>
              <a:srgbClr val="0D5D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0" name="Google Shape;260;p33"/>
          <p:cNvGrpSpPr/>
          <p:nvPr/>
        </p:nvGrpSpPr>
        <p:grpSpPr>
          <a:xfrm>
            <a:off x="6910975" y="2421429"/>
            <a:ext cx="220524" cy="220524"/>
            <a:chOff x="3157188" y="909150"/>
            <a:chExt cx="470400" cy="470400"/>
          </a:xfrm>
        </p:grpSpPr>
        <p:sp>
          <p:nvSpPr>
            <p:cNvPr id="261" name="Google Shape;261;p33"/>
            <p:cNvSpPr/>
            <p:nvPr/>
          </p:nvSpPr>
          <p:spPr>
            <a:xfrm>
              <a:off x="3157188" y="909150"/>
              <a:ext cx="470400" cy="47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3"/>
            <p:cNvSpPr/>
            <p:nvPr/>
          </p:nvSpPr>
          <p:spPr>
            <a:xfrm>
              <a:off x="3243138" y="995100"/>
              <a:ext cx="298500" cy="298500"/>
            </a:xfrm>
            <a:prstGeom prst="mathPlus">
              <a:avLst>
                <a:gd name="adj1" fmla="val 9900"/>
              </a:avLst>
            </a:prstGeom>
            <a:solidFill>
              <a:srgbClr val="0D5D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" name="Google Shape;263;p33"/>
          <p:cNvGrpSpPr/>
          <p:nvPr/>
        </p:nvGrpSpPr>
        <p:grpSpPr>
          <a:xfrm>
            <a:off x="1974500" y="2421429"/>
            <a:ext cx="220524" cy="220524"/>
            <a:chOff x="3157188" y="909150"/>
            <a:chExt cx="470400" cy="470400"/>
          </a:xfrm>
        </p:grpSpPr>
        <p:sp>
          <p:nvSpPr>
            <p:cNvPr id="264" name="Google Shape;264;p33"/>
            <p:cNvSpPr/>
            <p:nvPr/>
          </p:nvSpPr>
          <p:spPr>
            <a:xfrm>
              <a:off x="3157188" y="909150"/>
              <a:ext cx="470400" cy="47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3243138" y="995100"/>
              <a:ext cx="298500" cy="298500"/>
            </a:xfrm>
            <a:prstGeom prst="mathPlus">
              <a:avLst>
                <a:gd name="adj1" fmla="val 9900"/>
              </a:avLst>
            </a:prstGeom>
            <a:solidFill>
              <a:srgbClr val="0D5D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38291" y="3379722"/>
            <a:ext cx="8229380" cy="1057439"/>
            <a:chOff x="1660800" y="2723938"/>
            <a:chExt cx="5822400" cy="1248600"/>
          </a:xfrm>
        </p:grpSpPr>
        <p:sp>
          <p:nvSpPr>
            <p:cNvPr id="267" name="Google Shape;267;p33"/>
            <p:cNvSpPr/>
            <p:nvPr/>
          </p:nvSpPr>
          <p:spPr>
            <a:xfrm rot="10800000">
              <a:off x="1660800" y="2723938"/>
              <a:ext cx="5822400" cy="1248600"/>
            </a:xfrm>
            <a:prstGeom prst="round2SameRect">
              <a:avLst>
                <a:gd name="adj1" fmla="val 18098"/>
                <a:gd name="adj2" fmla="val 0"/>
              </a:avLst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2CC"/>
                </a:solidFill>
              </a:endParaRPr>
            </a:p>
          </p:txBody>
        </p:sp>
        <p:sp>
          <p:nvSpPr>
            <p:cNvPr id="268" name="Google Shape;268;p33"/>
            <p:cNvSpPr txBox="1"/>
            <p:nvPr/>
          </p:nvSpPr>
          <p:spPr>
            <a:xfrm>
              <a:off x="1951771" y="2978760"/>
              <a:ext cx="52806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 dirty="0">
                  <a:solidFill>
                    <a:schemeClr val="dk1"/>
                  </a:solidFill>
                  <a:latin typeface="+mn-lt"/>
                  <a:ea typeface="Cambria"/>
                  <a:cs typeface="Cambria"/>
                  <a:sym typeface="Cambria"/>
                </a:rPr>
                <a:t>Complete Audience Activation</a:t>
              </a:r>
              <a:endParaRPr sz="3000" dirty="0">
                <a:solidFill>
                  <a:schemeClr val="dk1"/>
                </a:solidFill>
                <a:latin typeface="+mn-lt"/>
                <a:ea typeface="Cambria"/>
                <a:cs typeface="Cambria"/>
                <a:sym typeface="Cambria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32AA993D-74E0-314B-87F9-C707B1B5C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68" y="165363"/>
            <a:ext cx="1490441" cy="51487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E885A8C-823D-F447-93B7-A32C5588A8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100" y="156637"/>
            <a:ext cx="1912470" cy="476047"/>
          </a:xfrm>
          <a:prstGeom prst="rect">
            <a:avLst/>
          </a:prstGeom>
        </p:spPr>
      </p:pic>
      <p:sp>
        <p:nvSpPr>
          <p:cNvPr id="45" name="Google Shape;149;p27">
            <a:extLst>
              <a:ext uri="{FF2B5EF4-FFF2-40B4-BE49-F238E27FC236}">
                <a16:creationId xmlns:a16="http://schemas.microsoft.com/office/drawing/2014/main" id="{2824EA68-19FD-4A46-BA0B-9AA718533F31}"/>
              </a:ext>
            </a:extLst>
          </p:cNvPr>
          <p:cNvSpPr txBox="1"/>
          <p:nvPr/>
        </p:nvSpPr>
        <p:spPr>
          <a:xfrm>
            <a:off x="6377830" y="89368"/>
            <a:ext cx="2698800" cy="54331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18288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</a:pPr>
            <a:endParaRPr sz="29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150;p27">
            <a:extLst>
              <a:ext uri="{FF2B5EF4-FFF2-40B4-BE49-F238E27FC236}">
                <a16:creationId xmlns:a16="http://schemas.microsoft.com/office/drawing/2014/main" id="{BE1FE748-542A-034E-991A-ECBD85F512BB}"/>
              </a:ext>
            </a:extLst>
          </p:cNvPr>
          <p:cNvSpPr/>
          <p:nvPr/>
        </p:nvSpPr>
        <p:spPr>
          <a:xfrm>
            <a:off x="5740099" y="194973"/>
            <a:ext cx="3816000" cy="3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88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F3F3F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THE GOAL</a:t>
            </a:r>
            <a:endParaRPr dirty="0">
              <a:solidFill>
                <a:srgbClr val="F3F3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Google Shape;162;p27">
            <a:extLst>
              <a:ext uri="{FF2B5EF4-FFF2-40B4-BE49-F238E27FC236}">
                <a16:creationId xmlns:a16="http://schemas.microsoft.com/office/drawing/2014/main" id="{88413E1C-5CAD-F74D-A2B8-4C36EB325FE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2181" b="94947"/>
          <a:stretch/>
        </p:blipFill>
        <p:spPr>
          <a:xfrm>
            <a:off x="-10495" y="727352"/>
            <a:ext cx="9125325" cy="2125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185531-A596-13FB-BB6B-953A83B5D0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0512" y="163759"/>
            <a:ext cx="1411876" cy="55043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7"/>
          <p:cNvSpPr/>
          <p:nvPr/>
        </p:nvSpPr>
        <p:spPr>
          <a:xfrm>
            <a:off x="6182462" y="1984484"/>
            <a:ext cx="2377403" cy="2294661"/>
          </a:xfrm>
          <a:prstGeom prst="rect">
            <a:avLst/>
          </a:prstGeom>
          <a:solidFill>
            <a:schemeClr val="bg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7"/>
          <p:cNvSpPr/>
          <p:nvPr/>
        </p:nvSpPr>
        <p:spPr>
          <a:xfrm>
            <a:off x="3262295" y="1959137"/>
            <a:ext cx="2571900" cy="2311286"/>
          </a:xfrm>
          <a:prstGeom prst="rect">
            <a:avLst/>
          </a:prstGeom>
          <a:solidFill>
            <a:schemeClr val="bg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7"/>
          <p:cNvSpPr/>
          <p:nvPr/>
        </p:nvSpPr>
        <p:spPr>
          <a:xfrm>
            <a:off x="384824" y="1956583"/>
            <a:ext cx="2571900" cy="2311287"/>
          </a:xfrm>
          <a:prstGeom prst="rect">
            <a:avLst/>
          </a:prstGeom>
          <a:solidFill>
            <a:schemeClr val="bg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7"/>
          <p:cNvSpPr txBox="1"/>
          <p:nvPr/>
        </p:nvSpPr>
        <p:spPr>
          <a:xfrm>
            <a:off x="6149325" y="224400"/>
            <a:ext cx="2698800" cy="5997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18288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</a:pPr>
            <a:endParaRPr sz="29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27"/>
          <p:cNvSpPr/>
          <p:nvPr/>
        </p:nvSpPr>
        <p:spPr>
          <a:xfrm>
            <a:off x="5522300" y="385913"/>
            <a:ext cx="3816000" cy="3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88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F3F3F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THE </a:t>
            </a:r>
            <a:r>
              <a:rPr lang="en" sz="2000" b="1" i="1" dirty="0">
                <a:solidFill>
                  <a:srgbClr val="F3F3F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FORUMS</a:t>
            </a:r>
            <a:endParaRPr i="1" dirty="0">
              <a:solidFill>
                <a:srgbClr val="F3F3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Google Shape;151;p27"/>
          <p:cNvSpPr txBox="1"/>
          <p:nvPr/>
        </p:nvSpPr>
        <p:spPr>
          <a:xfrm>
            <a:off x="1365330" y="1078982"/>
            <a:ext cx="6365830" cy="954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Calibri"/>
              <a:buNone/>
            </a:pPr>
            <a:r>
              <a:rPr lang="en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Where the Natural Gas Industry gathers</a:t>
            </a:r>
          </a:p>
          <a:p>
            <a:pPr lvl="0" algn="ctr">
              <a:lnSpc>
                <a:spcPct val="110000"/>
              </a:lnSpc>
              <a:buClr>
                <a:srgbClr val="404040"/>
              </a:buClr>
              <a:buSzPts val="1400"/>
            </a:pPr>
            <a:r>
              <a:rPr lang="en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for networking, insight and deal-making</a:t>
            </a:r>
            <a:br>
              <a:rPr lang="en" sz="2400" b="1" dirty="0">
                <a:solidFill>
                  <a:srgbClr val="404040"/>
                </a:solidFill>
                <a:latin typeface="Cambria"/>
                <a:ea typeface="Cambria"/>
                <a:cs typeface="Cambria"/>
                <a:sym typeface="Cambria"/>
              </a:rPr>
            </a:br>
            <a:endParaRPr sz="2400" b="1" dirty="0">
              <a:solidFill>
                <a:srgbClr val="40404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3" name="Google Shape;153;p27"/>
          <p:cNvSpPr txBox="1"/>
          <p:nvPr/>
        </p:nvSpPr>
        <p:spPr>
          <a:xfrm>
            <a:off x="369716" y="1908495"/>
            <a:ext cx="2608213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6 NATURAL </a:t>
            </a:r>
            <a:br>
              <a:rPr lang="en" sz="2000" b="1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r>
              <a:rPr lang="en" sz="2000" b="1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GAS EVENTS</a:t>
            </a:r>
            <a:endParaRPr sz="2000" b="1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4" name="Google Shape;154;p27"/>
          <p:cNvSpPr txBox="1"/>
          <p:nvPr/>
        </p:nvSpPr>
        <p:spPr>
          <a:xfrm>
            <a:off x="3412295" y="2089604"/>
            <a:ext cx="2271900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ONLINE</a:t>
            </a:r>
            <a:endParaRPr sz="2000" b="1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5" name="Google Shape;155;p27"/>
          <p:cNvSpPr txBox="1"/>
          <p:nvPr/>
        </p:nvSpPr>
        <p:spPr>
          <a:xfrm>
            <a:off x="6294350" y="1956583"/>
            <a:ext cx="2271900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THE </a:t>
            </a:r>
            <a:r>
              <a:rPr lang="en" sz="1900" b="1" i="1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FORUMS</a:t>
            </a:r>
            <a:r>
              <a:rPr lang="en" sz="1900" b="1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br>
              <a:rPr lang="en" sz="1900" b="1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r>
              <a:rPr lang="en" sz="1900" b="1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ARE TRUSTED</a:t>
            </a:r>
            <a:endParaRPr sz="1900" b="1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6" name="Google Shape;156;p27"/>
          <p:cNvSpPr txBox="1"/>
          <p:nvPr/>
        </p:nvSpPr>
        <p:spPr>
          <a:xfrm>
            <a:off x="360683" y="2729537"/>
            <a:ext cx="2617246" cy="14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Through our 6 </a:t>
            </a:r>
            <a:r>
              <a:rPr lang="en-US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regional </a:t>
            </a:r>
            <a:r>
              <a:rPr lang="en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conferences, our audience learns of our event sponsors/partners and their services </a:t>
            </a:r>
            <a:r>
              <a:rPr lang="en-US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via</a:t>
            </a:r>
            <a:r>
              <a:rPr lang="en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 </a:t>
            </a:r>
            <a:r>
              <a:rPr lang="en-US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P</a:t>
            </a:r>
            <a:r>
              <a:rPr lang="en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rogram </a:t>
            </a:r>
            <a:r>
              <a:rPr lang="en-US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P</a:t>
            </a:r>
            <a:r>
              <a:rPr lang="en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articipation, </a:t>
            </a:r>
            <a:r>
              <a:rPr lang="en-US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K</a:t>
            </a:r>
            <a:r>
              <a:rPr lang="en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iosks, </a:t>
            </a:r>
            <a:r>
              <a:rPr lang="en-US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S</a:t>
            </a:r>
            <a:r>
              <a:rPr lang="en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ponsorship </a:t>
            </a:r>
            <a:r>
              <a:rPr lang="en-US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R</a:t>
            </a:r>
            <a:r>
              <a:rPr lang="en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ecognition, and </a:t>
            </a:r>
            <a:r>
              <a:rPr lang="en-US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O</a:t>
            </a:r>
            <a:r>
              <a:rPr lang="en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n-site </a:t>
            </a:r>
            <a:r>
              <a:rPr lang="en-US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P</a:t>
            </a:r>
            <a:r>
              <a:rPr lang="en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romotion. 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We provide v</a:t>
            </a:r>
            <a:r>
              <a:rPr lang="en-US" sz="1100" dirty="0">
                <a:solidFill>
                  <a:schemeClr val="bg1"/>
                </a:solidFill>
              </a:rPr>
              <a:t>ast networking opportunities to give you access to your clients, prospects, and peers</a:t>
            </a:r>
            <a:r>
              <a:rPr lang="en-US" sz="1050" dirty="0">
                <a:solidFill>
                  <a:schemeClr val="bg1"/>
                </a:solidFill>
              </a:rPr>
              <a:t>.</a:t>
            </a:r>
            <a:endParaRPr sz="1050" dirty="0">
              <a:solidFill>
                <a:schemeClr val="bg1"/>
              </a:solidFill>
              <a:latin typeface="Arial" panose="020B0604020202020204" pitchFamily="34" charset="0"/>
              <a:ea typeface="Cambria"/>
              <a:cs typeface="Arial" panose="020B0604020202020204" pitchFamily="34" charset="0"/>
              <a:sym typeface="Cambria"/>
            </a:endParaRPr>
          </a:p>
        </p:txBody>
      </p:sp>
      <p:sp>
        <p:nvSpPr>
          <p:cNvPr id="157" name="Google Shape;157;p27"/>
          <p:cNvSpPr txBox="1"/>
          <p:nvPr/>
        </p:nvSpPr>
        <p:spPr>
          <a:xfrm>
            <a:off x="3262295" y="2800545"/>
            <a:ext cx="2571900" cy="12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Through online engagement, the Forums keeps our digital subscriber base of +30,000 natural gas industry professionals informed about our </a:t>
            </a:r>
            <a:r>
              <a:rPr lang="en" sz="1100" i="1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Forums</a:t>
            </a:r>
            <a:r>
              <a:rPr lang="en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, </a:t>
            </a:r>
            <a:r>
              <a:rPr lang="en-US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S</a:t>
            </a:r>
            <a:r>
              <a:rPr lang="en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ponsors, </a:t>
            </a:r>
            <a:r>
              <a:rPr lang="en-US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P</a:t>
            </a:r>
            <a:r>
              <a:rPr lang="en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artners, and the latest </a:t>
            </a:r>
            <a:r>
              <a:rPr lang="en-US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I</a:t>
            </a:r>
            <a:r>
              <a:rPr lang="en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ndustry </a:t>
            </a:r>
            <a:r>
              <a:rPr lang="en-US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N</a:t>
            </a:r>
            <a:r>
              <a:rPr lang="en" sz="1100" dirty="0">
                <a:solidFill>
                  <a:srgbClr val="FFFFFF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ews.</a:t>
            </a:r>
            <a:endParaRPr sz="1100" dirty="0">
              <a:solidFill>
                <a:srgbClr val="FFFFFF"/>
              </a:solidFill>
              <a:latin typeface="Arial" panose="020B0604020202020204" pitchFamily="34" charset="0"/>
              <a:ea typeface="Cambria"/>
              <a:cs typeface="Arial" panose="020B0604020202020204" pitchFamily="34" charset="0"/>
              <a:sym typeface="Cambria"/>
            </a:endParaRPr>
          </a:p>
        </p:txBody>
      </p:sp>
      <p:sp>
        <p:nvSpPr>
          <p:cNvPr id="158" name="Google Shape;158;p27"/>
          <p:cNvSpPr txBox="1"/>
          <p:nvPr/>
        </p:nvSpPr>
        <p:spPr>
          <a:xfrm>
            <a:off x="6235213" y="2818408"/>
            <a:ext cx="2271900" cy="14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" sz="1100" dirty="0">
                <a:solidFill>
                  <a:srgbClr val="FFFFFF"/>
                </a:solidFill>
                <a:latin typeface="+mn-lt"/>
                <a:ea typeface="Cambria"/>
                <a:cs typeface="Cambria"/>
                <a:sym typeface="Cambria"/>
              </a:rPr>
              <a:t>Since 1988, we have been delivering conferences dedicated to bringing the natural gas industry together </a:t>
            </a:r>
            <a:r>
              <a:rPr lang="en-US" sz="1100" dirty="0">
                <a:solidFill>
                  <a:schemeClr val="bg1"/>
                </a:solidFill>
                <a:latin typeface="+mn-lt"/>
                <a:ea typeface="Cambria"/>
                <a:cs typeface="Cambria"/>
                <a:sym typeface="Cambria"/>
              </a:rPr>
              <a:t>to network, share insight </a:t>
            </a:r>
            <a:r>
              <a:rPr lang="en-US" sz="1100" dirty="0">
                <a:solidFill>
                  <a:schemeClr val="bg1"/>
                </a:solidFill>
              </a:rPr>
              <a:t>and do real business.</a:t>
            </a:r>
            <a:br>
              <a:rPr lang="en-US" sz="1100" dirty="0">
                <a:solidFill>
                  <a:schemeClr val="bg1"/>
                </a:solidFill>
              </a:rPr>
            </a:br>
            <a:r>
              <a:rPr lang="en-US" sz="1100" dirty="0"/>
              <a:t> </a:t>
            </a:r>
            <a:endParaRPr sz="1100" dirty="0">
              <a:solidFill>
                <a:schemeClr val="bg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59" name="Google Shape;159;p27"/>
          <p:cNvCxnSpPr/>
          <p:nvPr/>
        </p:nvCxnSpPr>
        <p:spPr>
          <a:xfrm flipH="1">
            <a:off x="669326" y="2711598"/>
            <a:ext cx="1960200" cy="90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" name="Google Shape;160;p27"/>
          <p:cNvCxnSpPr/>
          <p:nvPr/>
        </p:nvCxnSpPr>
        <p:spPr>
          <a:xfrm flipH="1">
            <a:off x="3597379" y="2728046"/>
            <a:ext cx="1960200" cy="90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1" name="Google Shape;161;p27"/>
          <p:cNvCxnSpPr/>
          <p:nvPr/>
        </p:nvCxnSpPr>
        <p:spPr>
          <a:xfrm>
            <a:off x="6455750" y="2728046"/>
            <a:ext cx="1949100" cy="90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62" name="Google Shape;162;p27"/>
          <p:cNvPicPr preferRelativeResize="0"/>
          <p:nvPr/>
        </p:nvPicPr>
        <p:blipFill rotWithShape="1">
          <a:blip r:embed="rId3">
            <a:alphaModFix/>
          </a:blip>
          <a:srcRect r="2181" b="94947"/>
          <a:stretch/>
        </p:blipFill>
        <p:spPr>
          <a:xfrm>
            <a:off x="0" y="938223"/>
            <a:ext cx="9144000" cy="2125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C78AFE6-B49C-C646-B10D-86CA24B7DD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71" y="309221"/>
            <a:ext cx="1490441" cy="5148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9C8E511-3B1C-884E-95E2-C759125742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4966" y="328636"/>
            <a:ext cx="1912470" cy="476047"/>
          </a:xfrm>
          <a:prstGeom prst="rect">
            <a:avLst/>
          </a:prstGeom>
        </p:spPr>
      </p:pic>
      <p:sp>
        <p:nvSpPr>
          <p:cNvPr id="22" name="Google Shape;151;p27">
            <a:extLst>
              <a:ext uri="{FF2B5EF4-FFF2-40B4-BE49-F238E27FC236}">
                <a16:creationId xmlns:a16="http://schemas.microsoft.com/office/drawing/2014/main" id="{A3ABE01C-3645-404D-AC85-D67C12A3D70B}"/>
              </a:ext>
            </a:extLst>
          </p:cNvPr>
          <p:cNvSpPr txBox="1"/>
          <p:nvPr/>
        </p:nvSpPr>
        <p:spPr>
          <a:xfrm>
            <a:off x="-139705" y="4366393"/>
            <a:ext cx="9423409" cy="64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lnSpc>
                <a:spcPct val="110000"/>
              </a:lnSpc>
              <a:buClr>
                <a:srgbClr val="404040"/>
              </a:buClr>
              <a:buSzPts val="1400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6 </a:t>
            </a: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Forums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 total – each with regional focus: </a:t>
            </a:r>
          </a:p>
          <a:p>
            <a:pPr lvl="0" algn="ctr">
              <a:lnSpc>
                <a:spcPct val="110000"/>
              </a:lnSpc>
              <a:buClr>
                <a:srgbClr val="404040"/>
              </a:buClr>
              <a:buSzPts val="1400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Southeast, Northeast, Rockies &amp; West, Mid-Continent, Gulf Coast,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NatGas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 To Power</a:t>
            </a:r>
            <a:endParaRPr sz="1600" b="1" dirty="0">
              <a:solidFill>
                <a:srgbClr val="40404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68CA81-F6E8-C3E9-09B4-B26C8136E7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2295" y="351021"/>
            <a:ext cx="1337970" cy="5216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917E984-B60F-FC4A-8F77-129F2A991E83}"/>
              </a:ext>
            </a:extLst>
          </p:cNvPr>
          <p:cNvSpPr txBox="1"/>
          <p:nvPr/>
        </p:nvSpPr>
        <p:spPr>
          <a:xfrm>
            <a:off x="9337" y="4845107"/>
            <a:ext cx="9144000" cy="30777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We are committed to helping our event partners/sponsors connect with their target clients</a:t>
            </a:r>
            <a:r>
              <a:rPr lang="en-US" sz="1050" b="1" dirty="0">
                <a:solidFill>
                  <a:schemeClr val="tx1"/>
                </a:solidFill>
              </a:rPr>
              <a:t>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2C442E-DA6F-1745-A5D1-1C8969E938A7}"/>
              </a:ext>
            </a:extLst>
          </p:cNvPr>
          <p:cNvSpPr txBox="1"/>
          <p:nvPr/>
        </p:nvSpPr>
        <p:spPr>
          <a:xfrm>
            <a:off x="-407234" y="2473728"/>
            <a:ext cx="4137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002060"/>
                </a:solidFill>
              </a:rPr>
              <a:t>FORUMS</a:t>
            </a:r>
            <a:r>
              <a:rPr lang="en-US" sz="2000" b="1" dirty="0">
                <a:solidFill>
                  <a:srgbClr val="002060"/>
                </a:solidFill>
              </a:rPr>
              <a:t> AUDIENCE:</a:t>
            </a:r>
          </a:p>
        </p:txBody>
      </p:sp>
      <p:pic>
        <p:nvPicPr>
          <p:cNvPr id="10" name="Google Shape;162;p27">
            <a:extLst>
              <a:ext uri="{FF2B5EF4-FFF2-40B4-BE49-F238E27FC236}">
                <a16:creationId xmlns:a16="http://schemas.microsoft.com/office/drawing/2014/main" id="{5E03664C-47EB-7D42-B8D1-27C6364404C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2181" b="94947"/>
          <a:stretch/>
        </p:blipFill>
        <p:spPr>
          <a:xfrm>
            <a:off x="9337" y="2275952"/>
            <a:ext cx="9125325" cy="2125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FAA56DE-B3A7-BD40-A498-AFC02AF12036}"/>
              </a:ext>
            </a:extLst>
          </p:cNvPr>
          <p:cNvSpPr txBox="1"/>
          <p:nvPr/>
        </p:nvSpPr>
        <p:spPr>
          <a:xfrm>
            <a:off x="3149560" y="2469237"/>
            <a:ext cx="519265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2060"/>
                </a:solidFill>
              </a:rPr>
              <a:t>Titles of key players who attend the </a:t>
            </a:r>
            <a:r>
              <a:rPr lang="en-US" sz="1100" b="1" i="1" dirty="0">
                <a:solidFill>
                  <a:srgbClr val="002060"/>
                </a:solidFill>
              </a:rPr>
              <a:t>Forums</a:t>
            </a:r>
            <a:r>
              <a:rPr lang="en-US" sz="1100" b="1" dirty="0">
                <a:solidFill>
                  <a:srgbClr val="002060"/>
                </a:solidFill>
              </a:rPr>
              <a:t>, read our Content and interact with our Sponsors. Many have significant purchase authority/influence.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F985E2-730E-A348-B06D-DAF4B978CDCE}"/>
              </a:ext>
            </a:extLst>
          </p:cNvPr>
          <p:cNvSpPr/>
          <p:nvPr/>
        </p:nvSpPr>
        <p:spPr>
          <a:xfrm>
            <a:off x="2069843" y="2992868"/>
            <a:ext cx="2159434" cy="2100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Lead Analyst – Energy Buyer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VP, Origination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Senior Process Engineering Manager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Sr. Gas Representative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Head of Energy Supply Services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Vice President, Business Development</a:t>
            </a:r>
          </a:p>
          <a:p>
            <a:pPr marL="18288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Natural Gas Analyst</a:t>
            </a:r>
          </a:p>
          <a:p>
            <a:pPr marL="18288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Scheduler</a:t>
            </a:r>
          </a:p>
          <a:p>
            <a:pPr lvl="0">
              <a:buClr>
                <a:srgbClr val="073763"/>
              </a:buClr>
              <a:buSzPts val="1100"/>
            </a:pPr>
            <a:endParaRPr lang="en-US" sz="1000" dirty="0">
              <a:solidFill>
                <a:srgbClr val="002060"/>
              </a:solidFill>
              <a:ea typeface="Average"/>
              <a:cs typeface="Average"/>
              <a:sym typeface="Average"/>
            </a:endParaRP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endParaRPr lang="en-US" sz="1050" dirty="0">
              <a:solidFill>
                <a:srgbClr val="002060"/>
              </a:solidFill>
              <a:ea typeface="Average"/>
              <a:cs typeface="Average"/>
              <a:sym typeface="Average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AFC107-F230-B245-B06B-9AF8B58B5F0A}"/>
              </a:ext>
            </a:extLst>
          </p:cNvPr>
          <p:cNvSpPr/>
          <p:nvPr/>
        </p:nvSpPr>
        <p:spPr>
          <a:xfrm>
            <a:off x="118307" y="2994308"/>
            <a:ext cx="1940639" cy="2100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CEO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President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Vice President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Gas Trader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Manager, Gas Supply &amp; Transportation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Manager, Gas Supply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Managing Director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Business Development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Director, Gas Supply</a:t>
            </a:r>
          </a:p>
          <a:p>
            <a:pPr marL="18288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Marketing Director</a:t>
            </a:r>
          </a:p>
          <a:p>
            <a:pPr lvl="0">
              <a:buClr>
                <a:srgbClr val="073763"/>
              </a:buClr>
              <a:buSzPts val="1100"/>
            </a:pPr>
            <a:endParaRPr lang="en-US" sz="1000" dirty="0">
              <a:solidFill>
                <a:srgbClr val="002060"/>
              </a:solidFill>
              <a:ea typeface="Average"/>
              <a:cs typeface="Average"/>
              <a:sym typeface="Average"/>
            </a:endParaRP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endParaRPr lang="en-US" sz="1050" dirty="0">
              <a:solidFill>
                <a:srgbClr val="002060"/>
              </a:solidFill>
              <a:ea typeface="Average"/>
              <a:cs typeface="Average"/>
              <a:sym typeface="Average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FED72B-4AD2-1F41-BDDF-ADE592CC7EB0}"/>
              </a:ext>
            </a:extLst>
          </p:cNvPr>
          <p:cNvSpPr/>
          <p:nvPr/>
        </p:nvSpPr>
        <p:spPr>
          <a:xfrm>
            <a:off x="4122575" y="3001448"/>
            <a:ext cx="25280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Manager, Gas Acquisition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Vice President, Administration &amp; Finance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Energy Supply Analyst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VP, Midstream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Customer Success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Sales Manager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Partner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Export Manager</a:t>
            </a:r>
          </a:p>
          <a:p>
            <a:pPr marL="18288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Gas Marketing Representative</a:t>
            </a:r>
          </a:p>
          <a:p>
            <a:pPr marL="18288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Head of North American Natural Gas</a:t>
            </a:r>
          </a:p>
          <a:p>
            <a:pPr lvl="0">
              <a:buClr>
                <a:srgbClr val="073763"/>
              </a:buClr>
              <a:buSzPts val="1100"/>
            </a:pPr>
            <a:endParaRPr lang="en-US" sz="1000" dirty="0">
              <a:solidFill>
                <a:srgbClr val="002060"/>
              </a:solidFill>
              <a:ea typeface="Average"/>
              <a:cs typeface="Average"/>
              <a:sym typeface="Average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59D10A-7925-D444-BB7B-249460B611A0}"/>
              </a:ext>
            </a:extLst>
          </p:cNvPr>
          <p:cNvSpPr/>
          <p:nvPr/>
        </p:nvSpPr>
        <p:spPr>
          <a:xfrm>
            <a:off x="6617485" y="2992868"/>
            <a:ext cx="269745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Market Originator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Commodity Buyer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Senior Gas Trader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VP Cameron LNG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Mexico Correspondent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Senior Adviser for Mexico &amp; Central America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Reporter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Editor, Mexico Energy Report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Director, Mexico Institute</a:t>
            </a:r>
          </a:p>
          <a:p>
            <a:pPr marL="182880" lvl="0" indent="-207009">
              <a:buClr>
                <a:srgbClr val="073763"/>
              </a:buClr>
              <a:buSzPts val="1100"/>
              <a:buFont typeface="Average"/>
              <a:buChar char="❖"/>
            </a:pPr>
            <a:r>
              <a:rPr lang="en-US" sz="1000" dirty="0">
                <a:solidFill>
                  <a:srgbClr val="002060"/>
                </a:solidFill>
                <a:ea typeface="Average"/>
                <a:cs typeface="Average"/>
                <a:sym typeface="Average"/>
              </a:rPr>
              <a:t>Vice President, West &amp; Mexico Region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C9165C-49D0-4448-824A-D1D80FAA8686}"/>
              </a:ext>
            </a:extLst>
          </p:cNvPr>
          <p:cNvSpPr txBox="1"/>
          <p:nvPr/>
        </p:nvSpPr>
        <p:spPr>
          <a:xfrm>
            <a:off x="64944" y="1871490"/>
            <a:ext cx="1434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Monthly</a:t>
            </a:r>
            <a:br>
              <a:rPr lang="en-US" sz="1200" b="1" dirty="0">
                <a:solidFill>
                  <a:srgbClr val="002060"/>
                </a:solidFill>
              </a:rPr>
            </a:br>
            <a:r>
              <a:rPr lang="en-US" sz="1200" b="1" dirty="0">
                <a:solidFill>
                  <a:srgbClr val="002060"/>
                </a:solidFill>
              </a:rPr>
              <a:t>Website Visitors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726CD1-0BAB-AC41-8865-35D8E6C48F12}"/>
              </a:ext>
            </a:extLst>
          </p:cNvPr>
          <p:cNvSpPr txBox="1"/>
          <p:nvPr/>
        </p:nvSpPr>
        <p:spPr>
          <a:xfrm>
            <a:off x="1745752" y="1871490"/>
            <a:ext cx="1434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Total Yearly</a:t>
            </a:r>
            <a:br>
              <a:rPr lang="en-US" sz="1200" b="1" dirty="0">
                <a:solidFill>
                  <a:srgbClr val="002060"/>
                </a:solidFill>
              </a:rPr>
            </a:br>
            <a:r>
              <a:rPr lang="en-US" sz="1200" b="1" dirty="0">
                <a:solidFill>
                  <a:srgbClr val="002060"/>
                </a:solidFill>
              </a:rPr>
              <a:t>Websites Views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5A83BD-3B71-E040-B454-993A43199FFC}"/>
              </a:ext>
            </a:extLst>
          </p:cNvPr>
          <p:cNvSpPr txBox="1"/>
          <p:nvPr/>
        </p:nvSpPr>
        <p:spPr>
          <a:xfrm>
            <a:off x="3455229" y="1875512"/>
            <a:ext cx="1434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Known Digital Subscribers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D0B35E-5204-0440-89AA-69096919A4C6}"/>
              </a:ext>
            </a:extLst>
          </p:cNvPr>
          <p:cNvSpPr txBox="1"/>
          <p:nvPr/>
        </p:nvSpPr>
        <p:spPr>
          <a:xfrm>
            <a:off x="6965408" y="1854947"/>
            <a:ext cx="1821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Total Annual Conference Attendees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1C0E1A-89D8-1244-8CC2-E3D3588F4E9E}"/>
              </a:ext>
            </a:extLst>
          </p:cNvPr>
          <p:cNvSpPr txBox="1"/>
          <p:nvPr/>
        </p:nvSpPr>
        <p:spPr>
          <a:xfrm>
            <a:off x="5023892" y="1862027"/>
            <a:ext cx="2003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LinkedIn, Facebook &amp; Twitter Followers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068F2B-A4F2-D34D-8CDA-7E7F8880C793}"/>
              </a:ext>
            </a:extLst>
          </p:cNvPr>
          <p:cNvSpPr txBox="1"/>
          <p:nvPr/>
        </p:nvSpPr>
        <p:spPr>
          <a:xfrm>
            <a:off x="7184733" y="775103"/>
            <a:ext cx="1434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2,000</a:t>
            </a:r>
            <a:r>
              <a:rPr lang="en-US" sz="2000" b="1" baseline="30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2827A3-0990-E24A-9617-507A00F122D3}"/>
              </a:ext>
            </a:extLst>
          </p:cNvPr>
          <p:cNvSpPr txBox="1"/>
          <p:nvPr/>
        </p:nvSpPr>
        <p:spPr>
          <a:xfrm>
            <a:off x="5216248" y="794584"/>
            <a:ext cx="1434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6,000</a:t>
            </a:r>
            <a:r>
              <a:rPr lang="en-US" sz="2000" b="1" baseline="30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454AE6-AC8E-8D4B-B96E-C037F0654AB6}"/>
              </a:ext>
            </a:extLst>
          </p:cNvPr>
          <p:cNvSpPr txBox="1"/>
          <p:nvPr/>
        </p:nvSpPr>
        <p:spPr>
          <a:xfrm>
            <a:off x="3405370" y="756149"/>
            <a:ext cx="1434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30,000+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BE2E65-EC28-604D-A497-068B4D5D5B8A}"/>
              </a:ext>
            </a:extLst>
          </p:cNvPr>
          <p:cNvSpPr txBox="1"/>
          <p:nvPr/>
        </p:nvSpPr>
        <p:spPr>
          <a:xfrm>
            <a:off x="1528976" y="745003"/>
            <a:ext cx="18951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50,000</a:t>
            </a:r>
            <a:r>
              <a:rPr lang="en-US" sz="2000" b="1" baseline="30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329C0B-1D1C-3141-94C1-5C3907984FDD}"/>
              </a:ext>
            </a:extLst>
          </p:cNvPr>
          <p:cNvSpPr txBox="1"/>
          <p:nvPr/>
        </p:nvSpPr>
        <p:spPr>
          <a:xfrm>
            <a:off x="64943" y="741974"/>
            <a:ext cx="1434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10,200</a:t>
            </a:r>
            <a:r>
              <a:rPr lang="en-US" sz="2000" b="1" baseline="30000" dirty="0">
                <a:solidFill>
                  <a:srgbClr val="FF0000"/>
                </a:solidFill>
              </a:rPr>
              <a:t>+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7EB9500-46F2-AD47-9026-012FD04384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7662" y="1082238"/>
            <a:ext cx="1325645" cy="82670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169CFBC-7BD1-C642-8B20-67C646F4F8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1777" y="1142083"/>
            <a:ext cx="1050672" cy="70883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058370D-FEE6-D847-B3AB-94AB86878E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990" y="1072830"/>
            <a:ext cx="809246" cy="80924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0B7D838-D30D-1F4E-85E8-939E63832B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3079" y="1072830"/>
            <a:ext cx="809246" cy="8092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0A4203-52B1-D640-B048-FA4D3F09BD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5693" y="1172556"/>
            <a:ext cx="873804" cy="63367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FB4529A-D7EF-1546-9C1D-C86C1507CA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9119" y="1156741"/>
            <a:ext cx="600355" cy="600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21EA07-D1EE-C04A-889A-DE7EA0540A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1752" y="1072830"/>
            <a:ext cx="791467" cy="79146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75517FC-79D0-584A-9559-5D3402A4CE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37" y="89551"/>
            <a:ext cx="1490441" cy="51487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0A51F20-38E2-5B4B-B0A5-848F978112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61759" y="128383"/>
            <a:ext cx="1912470" cy="476047"/>
          </a:xfrm>
          <a:prstGeom prst="rect">
            <a:avLst/>
          </a:prstGeom>
        </p:spPr>
      </p:pic>
      <p:sp>
        <p:nvSpPr>
          <p:cNvPr id="35" name="Google Shape;149;p27">
            <a:extLst>
              <a:ext uri="{FF2B5EF4-FFF2-40B4-BE49-F238E27FC236}">
                <a16:creationId xmlns:a16="http://schemas.microsoft.com/office/drawing/2014/main" id="{83171C14-F381-CF4F-BD63-6F9134ABF3F7}"/>
              </a:ext>
            </a:extLst>
          </p:cNvPr>
          <p:cNvSpPr txBox="1"/>
          <p:nvPr/>
        </p:nvSpPr>
        <p:spPr>
          <a:xfrm>
            <a:off x="6356725" y="53080"/>
            <a:ext cx="2698800" cy="59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18288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</a:pPr>
            <a:endParaRPr sz="29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150;p27">
            <a:extLst>
              <a:ext uri="{FF2B5EF4-FFF2-40B4-BE49-F238E27FC236}">
                <a16:creationId xmlns:a16="http://schemas.microsoft.com/office/drawing/2014/main" id="{513B2553-F7BC-6C4E-939A-C24506F56DE9}"/>
              </a:ext>
            </a:extLst>
          </p:cNvPr>
          <p:cNvSpPr/>
          <p:nvPr/>
        </p:nvSpPr>
        <p:spPr>
          <a:xfrm>
            <a:off x="5710204" y="218929"/>
            <a:ext cx="3816000" cy="3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880" lvl="0" algn="ctr">
              <a:lnSpc>
                <a:spcPct val="80000"/>
              </a:lnSpc>
            </a:pPr>
            <a:r>
              <a:rPr lang="en-US" sz="2000" b="1" dirty="0">
                <a:solidFill>
                  <a:srgbClr val="F3F3F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THE FORUMS</a:t>
            </a:r>
            <a:endParaRPr lang="en-US" sz="2000" dirty="0">
              <a:solidFill>
                <a:srgbClr val="F3F3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6F8222-DE35-9BAD-9C97-E34ADC0931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49888" y="134163"/>
            <a:ext cx="1325645" cy="5168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31"/>
          <p:cNvPicPr preferRelativeResize="0"/>
          <p:nvPr/>
        </p:nvPicPr>
        <p:blipFill rotWithShape="1">
          <a:blip r:embed="rId3">
            <a:alphaModFix/>
          </a:blip>
          <a:srcRect r="2789" b="94596"/>
          <a:stretch/>
        </p:blipFill>
        <p:spPr>
          <a:xfrm>
            <a:off x="0" y="596300"/>
            <a:ext cx="9143999" cy="227324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1"/>
          <p:cNvSpPr txBox="1"/>
          <p:nvPr/>
        </p:nvSpPr>
        <p:spPr>
          <a:xfrm>
            <a:off x="0" y="1006134"/>
            <a:ext cx="9224609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200" b="1" i="1" dirty="0">
                <a:solidFill>
                  <a:srgbClr val="002060"/>
                </a:solidFill>
              </a:rPr>
              <a:t>Forum</a:t>
            </a:r>
            <a:r>
              <a:rPr lang="en-US" sz="1200" b="1" dirty="0">
                <a:solidFill>
                  <a:srgbClr val="002060"/>
                </a:solidFill>
              </a:rPr>
              <a:t> attendees represent experts and key industry authorities from top Natural Gas Industry players, including:</a:t>
            </a:r>
            <a:endParaRPr sz="1200" b="1" dirty="0">
              <a:solidFill>
                <a:srgbClr val="002060"/>
              </a:solidFill>
              <a:highlight>
                <a:srgbClr val="FFFF00"/>
              </a:highlight>
              <a:latin typeface="+mn-lt"/>
              <a:ea typeface="Average"/>
              <a:cs typeface="Average"/>
              <a:sym typeface="Average"/>
            </a:endParaRPr>
          </a:p>
        </p:txBody>
      </p:sp>
      <p:sp>
        <p:nvSpPr>
          <p:cNvPr id="213" name="Google Shape;213;p31"/>
          <p:cNvSpPr txBox="1"/>
          <p:nvPr/>
        </p:nvSpPr>
        <p:spPr>
          <a:xfrm>
            <a:off x="0" y="731566"/>
            <a:ext cx="3407434" cy="422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02060"/>
                </a:solidFill>
                <a:latin typeface="+mn-lt"/>
                <a:ea typeface="Average"/>
                <a:cs typeface="Average"/>
                <a:sym typeface="Average"/>
              </a:rPr>
              <a:t>Our Audience = Your Prospects</a:t>
            </a:r>
            <a:r>
              <a:rPr lang="en" b="1" dirty="0">
                <a:solidFill>
                  <a:srgbClr val="073763"/>
                </a:solidFill>
                <a:latin typeface="+mn-lt"/>
                <a:ea typeface="Average"/>
                <a:cs typeface="Average"/>
                <a:sym typeface="Average"/>
              </a:rPr>
              <a:t>!</a:t>
            </a:r>
            <a:endParaRPr b="1" dirty="0">
              <a:solidFill>
                <a:srgbClr val="073763"/>
              </a:solidFill>
              <a:latin typeface="+mn-lt"/>
              <a:ea typeface="Average"/>
              <a:cs typeface="Average"/>
              <a:sym typeface="Average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E234DB-25BB-904F-BB02-C16006D5B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69" y="74582"/>
            <a:ext cx="1490441" cy="5148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600FBB-37F6-104E-812E-7BB60648F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1417" y="89033"/>
            <a:ext cx="1912470" cy="476047"/>
          </a:xfrm>
          <a:prstGeom prst="rect">
            <a:avLst/>
          </a:prstGeom>
        </p:spPr>
      </p:pic>
      <p:sp>
        <p:nvSpPr>
          <p:cNvPr id="12" name="Google Shape;149;p27">
            <a:extLst>
              <a:ext uri="{FF2B5EF4-FFF2-40B4-BE49-F238E27FC236}">
                <a16:creationId xmlns:a16="http://schemas.microsoft.com/office/drawing/2014/main" id="{775BB828-51CF-204C-92A7-45800DFAF759}"/>
              </a:ext>
            </a:extLst>
          </p:cNvPr>
          <p:cNvSpPr txBox="1"/>
          <p:nvPr/>
        </p:nvSpPr>
        <p:spPr>
          <a:xfrm>
            <a:off x="6258375" y="27343"/>
            <a:ext cx="2698800" cy="562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18288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</a:pPr>
            <a:endParaRPr sz="29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50;p27">
            <a:extLst>
              <a:ext uri="{FF2B5EF4-FFF2-40B4-BE49-F238E27FC236}">
                <a16:creationId xmlns:a16="http://schemas.microsoft.com/office/drawing/2014/main" id="{0E7BF057-1AA3-DC4D-861B-D2C5C07500BE}"/>
              </a:ext>
            </a:extLst>
          </p:cNvPr>
          <p:cNvSpPr/>
          <p:nvPr/>
        </p:nvSpPr>
        <p:spPr>
          <a:xfrm>
            <a:off x="5693433" y="170906"/>
            <a:ext cx="3639923" cy="3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88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F3F3F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QUALITY AUDIENCE</a:t>
            </a:r>
            <a:endParaRPr dirty="0">
              <a:solidFill>
                <a:srgbClr val="F3F3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665A59-AE26-30C2-2D61-2CC962E11F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7844" y="74582"/>
            <a:ext cx="1441833" cy="56211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E506D0C-B4C5-BA57-53FB-E6C98FB69D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2162395"/>
              </p:ext>
            </p:extLst>
          </p:nvPr>
        </p:nvGraphicFramePr>
        <p:xfrm>
          <a:off x="65838" y="1345342"/>
          <a:ext cx="1774128" cy="2656097"/>
        </p:xfrm>
        <a:graphic>
          <a:graphicData uri="http://schemas.openxmlformats.org/drawingml/2006/table">
            <a:tbl>
              <a:tblPr>
                <a:tableStyleId>{D8C8D839-D7BD-4761-AA22-0375A441BFEE}</a:tableStyleId>
              </a:tblPr>
              <a:tblGrid>
                <a:gridCol w="1774128">
                  <a:extLst>
                    <a:ext uri="{9D8B030D-6E8A-4147-A177-3AD203B41FA5}">
                      <a16:colId xmlns:a16="http://schemas.microsoft.com/office/drawing/2014/main" val="3216302259"/>
                    </a:ext>
                  </a:extLst>
                </a:gridCol>
              </a:tblGrid>
              <a:tr h="14211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ACES Power Marketing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3" marR="8373" marT="8373" marB="0" anchor="b"/>
                </a:tc>
                <a:extLst>
                  <a:ext uri="{0D108BD9-81ED-4DB2-BD59-A6C34878D82A}">
                    <a16:rowId xmlns:a16="http://schemas.microsoft.com/office/drawing/2014/main" val="3895133792"/>
                  </a:ext>
                </a:extLst>
              </a:tr>
              <a:tr h="14211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Advanced Power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3" marR="8373" marT="8373" marB="0" anchor="b"/>
                </a:tc>
                <a:extLst>
                  <a:ext uri="{0D108BD9-81ED-4DB2-BD59-A6C34878D82A}">
                    <a16:rowId xmlns:a16="http://schemas.microsoft.com/office/drawing/2014/main" val="4236046344"/>
                  </a:ext>
                </a:extLst>
              </a:tr>
              <a:tr h="14211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Aethon Energy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3" marR="8373" marT="8373" marB="0" anchor="b"/>
                </a:tc>
                <a:extLst>
                  <a:ext uri="{0D108BD9-81ED-4DB2-BD59-A6C34878D82A}">
                    <a16:rowId xmlns:a16="http://schemas.microsoft.com/office/drawing/2014/main" val="4011882940"/>
                  </a:ext>
                </a:extLst>
              </a:tr>
              <a:tr h="14211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Affinius Capital LLC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3" marR="8373" marT="8373" marB="0" anchor="b"/>
                </a:tc>
                <a:extLst>
                  <a:ext uri="{0D108BD9-81ED-4DB2-BD59-A6C34878D82A}">
                    <a16:rowId xmlns:a16="http://schemas.microsoft.com/office/drawing/2014/main" val="901616792"/>
                  </a:ext>
                </a:extLst>
              </a:tr>
              <a:tr h="7888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Aggreko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3" marR="8373" marT="8373" marB="0" anchor="b"/>
                </a:tc>
                <a:extLst>
                  <a:ext uri="{0D108BD9-81ED-4DB2-BD59-A6C34878D82A}">
                    <a16:rowId xmlns:a16="http://schemas.microsoft.com/office/drawing/2014/main" val="1284854957"/>
                  </a:ext>
                </a:extLst>
              </a:tr>
              <a:tr h="14211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Albertsons Companies, Inc.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3" marR="8373" marT="8373" marB="0" anchor="b"/>
                </a:tc>
                <a:extLst>
                  <a:ext uri="{0D108BD9-81ED-4DB2-BD59-A6C34878D82A}">
                    <a16:rowId xmlns:a16="http://schemas.microsoft.com/office/drawing/2014/main" val="2324451005"/>
                  </a:ext>
                </a:extLst>
              </a:tr>
              <a:tr h="14211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Algas-SDI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3" marR="8373" marT="8373" marB="0" anchor="b"/>
                </a:tc>
                <a:extLst>
                  <a:ext uri="{0D108BD9-81ED-4DB2-BD59-A6C34878D82A}">
                    <a16:rowId xmlns:a16="http://schemas.microsoft.com/office/drawing/2014/main" val="3378145050"/>
                  </a:ext>
                </a:extLst>
              </a:tr>
              <a:tr h="14211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Allan Myers, Inc.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3" marR="8373" marT="8373" marB="0" anchor="b"/>
                </a:tc>
                <a:extLst>
                  <a:ext uri="{0D108BD9-81ED-4DB2-BD59-A6C34878D82A}">
                    <a16:rowId xmlns:a16="http://schemas.microsoft.com/office/drawing/2014/main" val="1746788820"/>
                  </a:ext>
                </a:extLst>
              </a:tr>
              <a:tr h="14211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Allianz Trade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3" marR="8373" marT="8373" marB="0" anchor="b"/>
                </a:tc>
                <a:extLst>
                  <a:ext uri="{0D108BD9-81ED-4DB2-BD59-A6C34878D82A}">
                    <a16:rowId xmlns:a16="http://schemas.microsoft.com/office/drawing/2014/main" val="2841880602"/>
                  </a:ext>
                </a:extLst>
              </a:tr>
              <a:tr h="14211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Alpha Generation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3" marR="8373" marT="8373" marB="0" anchor="b"/>
                </a:tc>
                <a:extLst>
                  <a:ext uri="{0D108BD9-81ED-4DB2-BD59-A6C34878D82A}">
                    <a16:rowId xmlns:a16="http://schemas.microsoft.com/office/drawing/2014/main" val="671220402"/>
                  </a:ext>
                </a:extLst>
              </a:tr>
              <a:tr h="14211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American Electric Power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3" marR="8373" marT="8373" marB="0" anchor="b"/>
                </a:tc>
                <a:extLst>
                  <a:ext uri="{0D108BD9-81ED-4DB2-BD59-A6C34878D82A}">
                    <a16:rowId xmlns:a16="http://schemas.microsoft.com/office/drawing/2014/main" val="3693499123"/>
                  </a:ext>
                </a:extLst>
              </a:tr>
              <a:tr h="14211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American Gas Association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3" marR="8373" marT="8373" marB="0" anchor="b"/>
                </a:tc>
                <a:extLst>
                  <a:ext uri="{0D108BD9-81ED-4DB2-BD59-A6C34878D82A}">
                    <a16:rowId xmlns:a16="http://schemas.microsoft.com/office/drawing/2014/main" val="3121046323"/>
                  </a:ext>
                </a:extLst>
              </a:tr>
              <a:tr h="14211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American Public Gas Association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3" marR="8373" marT="8373" marB="0" anchor="b"/>
                </a:tc>
                <a:extLst>
                  <a:ext uri="{0D108BD9-81ED-4DB2-BD59-A6C34878D82A}">
                    <a16:rowId xmlns:a16="http://schemas.microsoft.com/office/drawing/2014/main" val="325824939"/>
                  </a:ext>
                </a:extLst>
              </a:tr>
              <a:tr h="14211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AmSty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3" marR="8373" marT="8373" marB="0" anchor="b"/>
                </a:tc>
                <a:extLst>
                  <a:ext uri="{0D108BD9-81ED-4DB2-BD59-A6C34878D82A}">
                    <a16:rowId xmlns:a16="http://schemas.microsoft.com/office/drawing/2014/main" val="2438142336"/>
                  </a:ext>
                </a:extLst>
              </a:tr>
              <a:tr h="14211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Antero Resources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3" marR="8373" marT="8373" marB="0" anchor="b"/>
                </a:tc>
                <a:extLst>
                  <a:ext uri="{0D108BD9-81ED-4DB2-BD59-A6C34878D82A}">
                    <a16:rowId xmlns:a16="http://schemas.microsoft.com/office/drawing/2014/main" val="3914008782"/>
                  </a:ext>
                </a:extLst>
              </a:tr>
              <a:tr h="18203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Applied Construction Solutions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3" marR="8373" marT="8373" marB="0" anchor="b"/>
                </a:tc>
                <a:extLst>
                  <a:ext uri="{0D108BD9-81ED-4DB2-BD59-A6C34878D82A}">
                    <a16:rowId xmlns:a16="http://schemas.microsoft.com/office/drawing/2014/main" val="4218229746"/>
                  </a:ext>
                </a:extLst>
              </a:tr>
              <a:tr h="14211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Approved Energy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3" marR="8373" marT="8373" marB="0" anchor="b"/>
                </a:tc>
                <a:extLst>
                  <a:ext uri="{0D108BD9-81ED-4DB2-BD59-A6C34878D82A}">
                    <a16:rowId xmlns:a16="http://schemas.microsoft.com/office/drawing/2014/main" val="3196933499"/>
                  </a:ext>
                </a:extLst>
              </a:tr>
              <a:tr h="14211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Aquatech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3" marR="8373" marT="8373" marB="0" anchor="b"/>
                </a:tc>
                <a:extLst>
                  <a:ext uri="{0D108BD9-81ED-4DB2-BD59-A6C34878D82A}">
                    <a16:rowId xmlns:a16="http://schemas.microsoft.com/office/drawing/2014/main" val="530969844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D23DB27-FE02-85F9-D45E-6E8B04E0EB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17707"/>
              </p:ext>
            </p:extLst>
          </p:nvPr>
        </p:nvGraphicFramePr>
        <p:xfrm>
          <a:off x="65838" y="4009215"/>
          <a:ext cx="1774128" cy="997125"/>
        </p:xfrm>
        <a:graphic>
          <a:graphicData uri="http://schemas.openxmlformats.org/drawingml/2006/table">
            <a:tbl>
              <a:tblPr>
                <a:tableStyleId>{D8C8D839-D7BD-4761-AA22-0375A441BFEE}</a:tableStyleId>
              </a:tblPr>
              <a:tblGrid>
                <a:gridCol w="1774128">
                  <a:extLst>
                    <a:ext uri="{9D8B030D-6E8A-4147-A177-3AD203B41FA5}">
                      <a16:colId xmlns:a16="http://schemas.microsoft.com/office/drawing/2014/main" val="2504407205"/>
                    </a:ext>
                  </a:extLst>
                </a:gridCol>
              </a:tblGrid>
              <a:tr h="17008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Argus Media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89653134"/>
                  </a:ext>
                </a:extLst>
              </a:tr>
              <a:tr h="17008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Arizona Public Service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38158882"/>
                  </a:ext>
                </a:extLst>
              </a:tr>
              <a:tr h="17008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Arm Energy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87160592"/>
                  </a:ext>
                </a:extLst>
              </a:tr>
              <a:tr h="17008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Ascent Resources Utica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32033343"/>
                  </a:ext>
                </a:extLst>
              </a:tr>
              <a:tr h="17008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Aspen Midstream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12707089"/>
                  </a:ext>
                </a:extLst>
              </a:tr>
              <a:tr h="13049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Associated Electric Cooperative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0569197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58A3E81-B144-193B-05A1-6C721F1F7D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160840"/>
              </p:ext>
            </p:extLst>
          </p:nvPr>
        </p:nvGraphicFramePr>
        <p:xfrm>
          <a:off x="1918682" y="1352038"/>
          <a:ext cx="1661880" cy="3716880"/>
        </p:xfrm>
        <a:graphic>
          <a:graphicData uri="http://schemas.openxmlformats.org/drawingml/2006/table">
            <a:tbl>
              <a:tblPr>
                <a:tableStyleId>{D8C8D839-D7BD-4761-AA22-0375A441BFEE}</a:tableStyleId>
              </a:tblPr>
              <a:tblGrid>
                <a:gridCol w="1661880">
                  <a:extLst>
                    <a:ext uri="{9D8B030D-6E8A-4147-A177-3AD203B41FA5}">
                      <a16:colId xmlns:a16="http://schemas.microsoft.com/office/drawing/2014/main" val="916190370"/>
                    </a:ext>
                  </a:extLst>
                </a:gridCol>
              </a:tblGrid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Atlas Gas Solutions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2125891567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Atmos Energy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923379070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Atmospheric G2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3725990393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Avangrid (CNG, SCG, BGC)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521388258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Avista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3287778590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Baltimore Gas &amp; Electric Company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3120278361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BASF Intertrade Corporation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2660212800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Basin Electric Power Cooperative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3221935977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BCP Energy and Industrial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1223422195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BHE GT&amp;S LLC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1119210751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Big River Energy, LLC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4226159270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BKV Corporation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2206315943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Black Bayou Energy Hub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1991080505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Black Bear Transmission, LLC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3922453693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Black Hills Energy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4207554252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Bloomberg LP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2329265079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Boardwalk Pipeline Partners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179491347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Border States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2279533484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bp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3597442288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Bridge Tender Holdings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2699259352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Bridgeport Utilities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2390813592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Building Cyber Security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3295564776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Bunge North America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1346721452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Bureau of Economic Geology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3995423362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29D1E47-2E56-73E0-728D-913873F0F1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7491054"/>
              </p:ext>
            </p:extLst>
          </p:nvPr>
        </p:nvGraphicFramePr>
        <p:xfrm>
          <a:off x="3646400" y="1352038"/>
          <a:ext cx="1838324" cy="3716880"/>
        </p:xfrm>
        <a:graphic>
          <a:graphicData uri="http://schemas.openxmlformats.org/drawingml/2006/table">
            <a:tbl>
              <a:tblPr>
                <a:tableStyleId>{D8C8D839-D7BD-4761-AA22-0375A441BFEE}</a:tableStyleId>
              </a:tblPr>
              <a:tblGrid>
                <a:gridCol w="1838324">
                  <a:extLst>
                    <a:ext uri="{9D8B030D-6E8A-4147-A177-3AD203B41FA5}">
                      <a16:colId xmlns:a16="http://schemas.microsoft.com/office/drawing/2014/main" val="2045903405"/>
                    </a:ext>
                  </a:extLst>
                </a:gridCol>
              </a:tblGrid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C&amp;G Electrical LLC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1364304521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Caldwell Tanks, Inc.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1607198547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Caliche Development Partners (Golden Triangle Storage)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1831036025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California Resources Corporation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3416857889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CAPCO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3460683393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capSpire, Inc.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3972252986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Cashman Preload Cryogenics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2930736069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Castleton Commodities International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2940830374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CB&amp;I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2123221584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Cenovus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3909466329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Center for LNG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571305348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CenterPoint Energy Resources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3892993960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Central Hudson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115069538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Certarus (USA) Ltd.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3374841062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CF Industries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1667204520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Chart Industries, Inc.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3045673463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Chevron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1803045237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CIBC Capital Markets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136422065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CIMA ENERGY, LP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621057032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Citadel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2996569674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Citgo Petroleum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3024663111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Citigroup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1864067536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Citizens Bank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2922457638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City of Roseville - Roseville Electric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3805411940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E0FE10E5-C74F-99C6-BB71-1D0134E869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8971499"/>
              </p:ext>
            </p:extLst>
          </p:nvPr>
        </p:nvGraphicFramePr>
        <p:xfrm>
          <a:off x="5563440" y="1345342"/>
          <a:ext cx="1438275" cy="3716880"/>
        </p:xfrm>
        <a:graphic>
          <a:graphicData uri="http://schemas.openxmlformats.org/drawingml/2006/table">
            <a:tbl>
              <a:tblPr>
                <a:tableStyleId>{D8C8D839-D7BD-4761-AA22-0375A441BFEE}</a:tableStyleId>
              </a:tblPr>
              <a:tblGrid>
                <a:gridCol w="1438275">
                  <a:extLst>
                    <a:ext uri="{9D8B030D-6E8A-4147-A177-3AD203B41FA5}">
                      <a16:colId xmlns:a16="http://schemas.microsoft.com/office/drawing/2014/main" val="1893455492"/>
                    </a:ext>
                  </a:extLst>
                </a:gridCol>
              </a:tblGrid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City of Tallahassee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2722969697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Clean Energy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2639928013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Clean Energy Cryogenics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804960995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Cleco Power LLC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3837789896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Cleveland Advisory, LLC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129357655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Clone Capital, LLC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3877780696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CME Group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218875070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CNG Delivery LLC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133294222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Colonial Energy Inc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1670989054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Colorado Springs Utilities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2192430973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Competitive Energy Services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95009464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Con Edison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3667087518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Concord Energy LLC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4240190938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Conduit Power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3200755322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ConocoPhillips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74802892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Constellation Energy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3289035846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Context Labs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3255316676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Cooperative Energy Incorporated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1129722128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CPS Energy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2778367378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Decatur Utilities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2332553828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Delta Utilities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1360755673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Diversified Energy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1277979303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Dominion Energy, Inc.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1552013070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Dragon Power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3765542927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83551C95-E7C8-5D9C-DAB0-FAF2B3F88E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636377"/>
              </p:ext>
            </p:extLst>
          </p:nvPr>
        </p:nvGraphicFramePr>
        <p:xfrm>
          <a:off x="7080431" y="1345342"/>
          <a:ext cx="1583663" cy="3716880"/>
        </p:xfrm>
        <a:graphic>
          <a:graphicData uri="http://schemas.openxmlformats.org/drawingml/2006/table">
            <a:tbl>
              <a:tblPr>
                <a:tableStyleId>{D8C8D839-D7BD-4761-AA22-0375A441BFEE}</a:tableStyleId>
              </a:tblPr>
              <a:tblGrid>
                <a:gridCol w="1583663">
                  <a:extLst>
                    <a:ext uri="{9D8B030D-6E8A-4147-A177-3AD203B41FA5}">
                      <a16:colId xmlns:a16="http://schemas.microsoft.com/office/drawing/2014/main" val="2254021365"/>
                    </a:ext>
                  </a:extLst>
                </a:gridCol>
              </a:tblGrid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DRW Energy Trading LLC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1583491826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DT Midstream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219081893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DTE Energy Trading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469489651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Duke Energy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3287558070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DXT Commodities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1905852013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East Daley Analytics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612195498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East Kentucky Power Cooperative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3020392674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Eastman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931455021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Eco Services Operations Corp.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1730160653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EDF Trading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2916163558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Edge LNG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2937909849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EdgeCore Digital Infrastructure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3910004176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Electric Power Supply Association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2741682110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Elos</a:t>
                      </a: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Environmental, LLC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348321258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Emera Energy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3499539061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Emerson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1080232526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Enbridge Gas Inc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29824940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Enbridge Inc.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953740747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Enchanted Rock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230208396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Enerflex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1798143385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Energir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2001790869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Energy Transfer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3466821432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Enestas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2823788923"/>
                  </a:ext>
                </a:extLst>
              </a:tr>
              <a:tr h="14234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ENGIE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80" marR="6280" marT="6280" marB="0" anchor="b"/>
                </a:tc>
                <a:extLst>
                  <a:ext uri="{0D108BD9-81ED-4DB2-BD59-A6C34878D82A}">
                    <a16:rowId xmlns:a16="http://schemas.microsoft.com/office/drawing/2014/main" val="173733583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08">
          <a:extLst>
            <a:ext uri="{FF2B5EF4-FFF2-40B4-BE49-F238E27FC236}">
              <a16:creationId xmlns:a16="http://schemas.microsoft.com/office/drawing/2014/main" id="{DFA8F24F-B640-6AC7-FD3C-8D5E1F05D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F2C132-F9E2-91B3-B077-8A8C4FFB40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1829617"/>
              </p:ext>
            </p:extLst>
          </p:nvPr>
        </p:nvGraphicFramePr>
        <p:xfrm>
          <a:off x="7938" y="0"/>
          <a:ext cx="2124076" cy="5088470"/>
        </p:xfrm>
        <a:graphic>
          <a:graphicData uri="http://schemas.openxmlformats.org/drawingml/2006/table">
            <a:tbl>
              <a:tblPr>
                <a:tableStyleId>{D8C8D839-D7BD-4761-AA22-0375A441BFEE}</a:tableStyleId>
              </a:tblPr>
              <a:tblGrid>
                <a:gridCol w="2124076">
                  <a:extLst>
                    <a:ext uri="{9D8B030D-6E8A-4147-A177-3AD203B41FA5}">
                      <a16:colId xmlns:a16="http://schemas.microsoft.com/office/drawing/2014/main" val="2031517635"/>
                    </a:ext>
                  </a:extLst>
                </a:gridCol>
              </a:tblGrid>
              <a:tr h="11293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Enspire</a:t>
                      </a: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Energy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3822760755"/>
                  </a:ext>
                </a:extLst>
              </a:tr>
              <a:tr h="11293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Enstor Gas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2767069308"/>
                  </a:ext>
                </a:extLst>
              </a:tr>
              <a:tr h="11293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ENSYTE Energy Software Int'l, Inc.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2201270053"/>
                  </a:ext>
                </a:extLst>
              </a:tr>
              <a:tr h="11293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Entergy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2721307158"/>
                  </a:ext>
                </a:extLst>
              </a:tr>
              <a:tr h="11293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Enterprise Products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2717341619"/>
                  </a:ext>
                </a:extLst>
              </a:tr>
              <a:tr h="11293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Enuit LLC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350276666"/>
                  </a:ext>
                </a:extLst>
              </a:tr>
              <a:tr h="11293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EQT Corporation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775613207"/>
                  </a:ext>
                </a:extLst>
              </a:tr>
              <a:tr h="11293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Eversource Energy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904982970"/>
                  </a:ext>
                </a:extLst>
              </a:tr>
              <a:tr h="11293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Evonik Corporation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570461175"/>
                  </a:ext>
                </a:extLst>
              </a:tr>
              <a:tr h="11293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Expand Energy Corporation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2410378973"/>
                  </a:ext>
                </a:extLst>
              </a:tr>
              <a:tr h="11293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ExxonMobil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76973317"/>
                  </a:ext>
                </a:extLst>
              </a:tr>
              <a:tr h="11293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Ezpada US LLC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2208078755"/>
                  </a:ext>
                </a:extLst>
              </a:tr>
              <a:tr h="11293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Federal Energy Regulatory Commission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3212514997"/>
                  </a:ext>
                </a:extLst>
              </a:tr>
              <a:tr h="11293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FIS Global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3673426129"/>
                  </a:ext>
                </a:extLst>
              </a:tr>
              <a:tr h="11293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Florida Gas Transmission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1860406201"/>
                  </a:ext>
                </a:extLst>
              </a:tr>
              <a:tr h="11293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Florida Gas Utility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1517492641"/>
                  </a:ext>
                </a:extLst>
              </a:tr>
              <a:tr h="11293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Florida Power &amp; Light Company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633047154"/>
                  </a:ext>
                </a:extLst>
              </a:tr>
              <a:tr h="11293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Former Governor of Texas and Former US Secretary of Energy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2300993716"/>
                  </a:ext>
                </a:extLst>
              </a:tr>
              <a:tr h="11293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Fort Hill Natural Gas Authority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4014525974"/>
                  </a:ext>
                </a:extLst>
              </a:tr>
              <a:tr h="11293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Freeport LNG Development, L.P.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1122344164"/>
                  </a:ext>
                </a:extLst>
              </a:tr>
              <a:tr h="11293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Frontier Infrasturcture Holdings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3452705142"/>
                  </a:ext>
                </a:extLst>
              </a:tr>
              <a:tr h="11293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Galileo Technologies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1754250860"/>
                  </a:ext>
                </a:extLst>
              </a:tr>
              <a:tr h="11293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Gas Authority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2711115997"/>
                  </a:ext>
                </a:extLst>
              </a:tr>
              <a:tr h="11293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GasSouth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795561751"/>
                  </a:ext>
                </a:extLst>
              </a:tr>
              <a:tr h="11293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Gaz Metro LNG L.P.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3073496975"/>
                  </a:ext>
                </a:extLst>
              </a:tr>
              <a:tr h="11293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GE </a:t>
                      </a:r>
                      <a:r>
                        <a:rPr lang="en-US" sz="9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Vernova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1996035780"/>
                  </a:ext>
                </a:extLst>
              </a:tr>
              <a:tr h="11293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GenOx</a:t>
                      </a: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Transportation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17916257"/>
                  </a:ext>
                </a:extLst>
              </a:tr>
              <a:tr h="11293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GIGO Mexico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747822819"/>
                  </a:ext>
                </a:extLst>
              </a:tr>
              <a:tr h="11293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Glencore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3976275632"/>
                  </a:ext>
                </a:extLst>
              </a:tr>
              <a:tr h="11293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Glendale Energy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169041356"/>
                  </a:ext>
                </a:extLst>
              </a:tr>
              <a:tr h="11293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Golden Pass LNG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1450868629"/>
                  </a:ext>
                </a:extLst>
              </a:tr>
              <a:tr h="11293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Goldman Sachs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1213110855"/>
                  </a:ext>
                </a:extLst>
              </a:tr>
              <a:tr h="11293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GPA Midstream Association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696501594"/>
                  </a:ext>
                </a:extLst>
              </a:tr>
              <a:tr h="11293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Granite Shore Power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1337777420"/>
                  </a:ext>
                </a:extLst>
              </a:tr>
              <a:tr h="11293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Great American Gas &amp; Electric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3222626329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9FCA45FD-164B-1181-1811-5CB595F4E9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050719"/>
              </p:ext>
            </p:extLst>
          </p:nvPr>
        </p:nvGraphicFramePr>
        <p:xfrm>
          <a:off x="2210246" y="27516"/>
          <a:ext cx="1649413" cy="5088470"/>
        </p:xfrm>
        <a:graphic>
          <a:graphicData uri="http://schemas.openxmlformats.org/drawingml/2006/table">
            <a:tbl>
              <a:tblPr>
                <a:tableStyleId>{D8C8D839-D7BD-4761-AA22-0375A441BFEE}</a:tableStyleId>
              </a:tblPr>
              <a:tblGrid>
                <a:gridCol w="1649413">
                  <a:extLst>
                    <a:ext uri="{9D8B030D-6E8A-4147-A177-3AD203B41FA5}">
                      <a16:colId xmlns:a16="http://schemas.microsoft.com/office/drawing/2014/main" val="517207611"/>
                    </a:ext>
                  </a:extLst>
                </a:gridCol>
              </a:tblGrid>
              <a:tr h="1143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Greenville Utilities Commission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3842476534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GRUPO CLISA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3296326653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Guidehouse</a:t>
                      </a: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Inc.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2167232490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Gulfstream LNG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1582919943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Hart Energy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2454776940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Harvard University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1081227721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Harvest Midstream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3163120449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HData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1901787122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HDR Engineering, Inc.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857134875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Hilcorp Energy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4070174228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Honeoye Storage Corp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2937924646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Hope Gas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3050301221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Howard Energy Partners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799764011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Hull Street Energy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1400026542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Huntsville Utilities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3643250777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HV Ventures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772267090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HyAxiom</a:t>
                      </a: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/ a Doosan Company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1532136779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Hydria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2396872729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ICE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1841883348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Idaho Power Company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604643936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IGS Energy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2280283165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IIR Energy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3433326901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iLEX Energy Corporation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3982361899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In Commodities A/S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1609333083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Industrial Info Resources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140889196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INEOS Energy Trading USA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764926424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Interconn</a:t>
                      </a: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Resources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2538686813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International Paper Company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1326107122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Iroquois Pipeline Operating Company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1376055418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ISCO Industries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28115723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Jane Street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4239123965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Jera Americas Inc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2446948651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JPMorgan Chase Bank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1061157211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Kiewit Energy Group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1294876202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Killam Oil Co., Ltd.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6" marR="4306" marT="4306" marB="0" anchor="b"/>
                </a:tc>
                <a:extLst>
                  <a:ext uri="{0D108BD9-81ED-4DB2-BD59-A6C34878D82A}">
                    <a16:rowId xmlns:a16="http://schemas.microsoft.com/office/drawing/2014/main" val="3435591259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AF645954-D686-A7B7-215F-DCAAD8DC95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3910026"/>
              </p:ext>
            </p:extLst>
          </p:nvPr>
        </p:nvGraphicFramePr>
        <p:xfrm>
          <a:off x="3937892" y="27515"/>
          <a:ext cx="1996184" cy="5088471"/>
        </p:xfrm>
        <a:graphic>
          <a:graphicData uri="http://schemas.openxmlformats.org/drawingml/2006/table">
            <a:tbl>
              <a:tblPr>
                <a:tableStyleId>{D8C8D839-D7BD-4761-AA22-0375A441BFEE}</a:tableStyleId>
              </a:tblPr>
              <a:tblGrid>
                <a:gridCol w="1996184">
                  <a:extLst>
                    <a:ext uri="{9D8B030D-6E8A-4147-A177-3AD203B41FA5}">
                      <a16:colId xmlns:a16="http://schemas.microsoft.com/office/drawing/2014/main" val="3371538372"/>
                    </a:ext>
                  </a:extLst>
                </a:gridCol>
              </a:tblGrid>
              <a:tr h="10352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Kinder Morgan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7" marR="4567" marT="4567" marB="0" anchor="b"/>
                </a:tc>
                <a:extLst>
                  <a:ext uri="{0D108BD9-81ED-4DB2-BD59-A6C34878D82A}">
                    <a16:rowId xmlns:a16="http://schemas.microsoft.com/office/drawing/2014/main" val="1937160002"/>
                  </a:ext>
                </a:extLst>
              </a:tr>
              <a:tr h="10352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Knoxville Utilities Board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7" marR="4567" marT="4567" marB="0" anchor="b"/>
                </a:tc>
                <a:extLst>
                  <a:ext uri="{0D108BD9-81ED-4DB2-BD59-A6C34878D82A}">
                    <a16:rowId xmlns:a16="http://schemas.microsoft.com/office/drawing/2014/main" val="8022664"/>
                  </a:ext>
                </a:extLst>
              </a:tr>
              <a:tr h="10352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Koch Energy Services, LLC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7" marR="4567" marT="4567" marB="0" anchor="b"/>
                </a:tc>
                <a:extLst>
                  <a:ext uri="{0D108BD9-81ED-4DB2-BD59-A6C34878D82A}">
                    <a16:rowId xmlns:a16="http://schemas.microsoft.com/office/drawing/2014/main" val="746628580"/>
                  </a:ext>
                </a:extLst>
              </a:tr>
              <a:tr h="10352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Lakeland Electric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7" marR="4567" marT="4567" marB="0" anchor="b"/>
                </a:tc>
                <a:extLst>
                  <a:ext uri="{0D108BD9-81ED-4DB2-BD59-A6C34878D82A}">
                    <a16:rowId xmlns:a16="http://schemas.microsoft.com/office/drawing/2014/main" val="369677193"/>
                  </a:ext>
                </a:extLst>
              </a:tr>
              <a:tr h="10352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Lancaster County Natural Gas Authority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7" marR="4567" marT="4567" marB="0" anchor="b"/>
                </a:tc>
                <a:extLst>
                  <a:ext uri="{0D108BD9-81ED-4DB2-BD59-A6C34878D82A}">
                    <a16:rowId xmlns:a16="http://schemas.microsoft.com/office/drawing/2014/main" val="2200908167"/>
                  </a:ext>
                </a:extLst>
              </a:tr>
              <a:tr h="10352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Liberty Energy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7" marR="4567" marT="4567" marB="0" anchor="b"/>
                </a:tc>
                <a:extLst>
                  <a:ext uri="{0D108BD9-81ED-4DB2-BD59-A6C34878D82A}">
                    <a16:rowId xmlns:a16="http://schemas.microsoft.com/office/drawing/2014/main" val="2572450966"/>
                  </a:ext>
                </a:extLst>
              </a:tr>
              <a:tr h="10352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Linde, Inc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7" marR="4567" marT="4567" marB="0" anchor="b"/>
                </a:tc>
                <a:extLst>
                  <a:ext uri="{0D108BD9-81ED-4DB2-BD59-A6C34878D82A}">
                    <a16:rowId xmlns:a16="http://schemas.microsoft.com/office/drawing/2014/main" val="2567917700"/>
                  </a:ext>
                </a:extLst>
              </a:tr>
              <a:tr h="10352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London Stock Exchange Group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7" marR="4567" marT="4567" marB="0" anchor="b"/>
                </a:tc>
                <a:extLst>
                  <a:ext uri="{0D108BD9-81ED-4DB2-BD59-A6C34878D82A}">
                    <a16:rowId xmlns:a16="http://schemas.microsoft.com/office/drawing/2014/main" val="3058519146"/>
                  </a:ext>
                </a:extLst>
              </a:tr>
              <a:tr h="10352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LOOP LLC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7" marR="4567" marT="4567" marB="0" anchor="b"/>
                </a:tc>
                <a:extLst>
                  <a:ext uri="{0D108BD9-81ED-4DB2-BD59-A6C34878D82A}">
                    <a16:rowId xmlns:a16="http://schemas.microsoft.com/office/drawing/2014/main" val="610413020"/>
                  </a:ext>
                </a:extLst>
              </a:tr>
              <a:tr h="10352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LADWP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7" marR="4567" marT="4567" marB="0" anchor="b"/>
                </a:tc>
                <a:extLst>
                  <a:ext uri="{0D108BD9-81ED-4DB2-BD59-A6C34878D82A}">
                    <a16:rowId xmlns:a16="http://schemas.microsoft.com/office/drawing/2014/main" val="2111659821"/>
                  </a:ext>
                </a:extLst>
              </a:tr>
              <a:tr h="10352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Lotus Infrastructure Partners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7" marR="4567" marT="4567" marB="0" anchor="b"/>
                </a:tc>
                <a:extLst>
                  <a:ext uri="{0D108BD9-81ED-4DB2-BD59-A6C34878D82A}">
                    <a16:rowId xmlns:a16="http://schemas.microsoft.com/office/drawing/2014/main" val="3591240422"/>
                  </a:ext>
                </a:extLst>
              </a:tr>
              <a:tr h="10352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Louisville Gas and Electric Company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7" marR="4567" marT="4567" marB="0" anchor="b"/>
                </a:tc>
                <a:extLst>
                  <a:ext uri="{0D108BD9-81ED-4DB2-BD59-A6C34878D82A}">
                    <a16:rowId xmlns:a16="http://schemas.microsoft.com/office/drawing/2014/main" val="1720789240"/>
                  </a:ext>
                </a:extLst>
              </a:tr>
              <a:tr h="10352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LSEG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7" marR="4567" marT="4567" marB="0" anchor="b"/>
                </a:tc>
                <a:extLst>
                  <a:ext uri="{0D108BD9-81ED-4DB2-BD59-A6C34878D82A}">
                    <a16:rowId xmlns:a16="http://schemas.microsoft.com/office/drawing/2014/main" val="3440953391"/>
                  </a:ext>
                </a:extLst>
              </a:tr>
              <a:tr h="10352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Maas Energy Works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7" marR="4567" marT="4567" marB="0" anchor="b"/>
                </a:tc>
                <a:extLst>
                  <a:ext uri="{0D108BD9-81ED-4DB2-BD59-A6C34878D82A}">
                    <a16:rowId xmlns:a16="http://schemas.microsoft.com/office/drawing/2014/main" val="3009418530"/>
                  </a:ext>
                </a:extLst>
              </a:tr>
              <a:tr h="10352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Macquarie Energy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7" marR="4567" marT="4567" marB="0" anchor="b"/>
                </a:tc>
                <a:extLst>
                  <a:ext uri="{0D108BD9-81ED-4DB2-BD59-A6C34878D82A}">
                    <a16:rowId xmlns:a16="http://schemas.microsoft.com/office/drawing/2014/main" val="4039810387"/>
                  </a:ext>
                </a:extLst>
              </a:tr>
              <a:tr h="10352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Mansfield Power and Gas, LLC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7" marR="4567" marT="4567" marB="0" anchor="b"/>
                </a:tc>
                <a:extLst>
                  <a:ext uri="{0D108BD9-81ED-4DB2-BD59-A6C34878D82A}">
                    <a16:rowId xmlns:a16="http://schemas.microsoft.com/office/drawing/2014/main" val="3837621985"/>
                  </a:ext>
                </a:extLst>
              </a:tr>
              <a:tr h="10352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Marathon Petroleum Corporation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7" marR="4567" marT="4567" marB="0" anchor="b"/>
                </a:tc>
                <a:extLst>
                  <a:ext uri="{0D108BD9-81ED-4DB2-BD59-A6C34878D82A}">
                    <a16:rowId xmlns:a16="http://schemas.microsoft.com/office/drawing/2014/main" val="1437981617"/>
                  </a:ext>
                </a:extLst>
              </a:tr>
              <a:tr h="10352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Massachusetts Municipal (MMWEC)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7" marR="4567" marT="4567" marB="0" anchor="b"/>
                </a:tc>
                <a:extLst>
                  <a:ext uri="{0D108BD9-81ED-4DB2-BD59-A6C34878D82A}">
                    <a16:rowId xmlns:a16="http://schemas.microsoft.com/office/drawing/2014/main" val="558179557"/>
                  </a:ext>
                </a:extLst>
              </a:tr>
              <a:tr h="10352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Mercuria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7" marR="4567" marT="4567" marB="0" anchor="b"/>
                </a:tc>
                <a:extLst>
                  <a:ext uri="{0D108BD9-81ED-4DB2-BD59-A6C34878D82A}">
                    <a16:rowId xmlns:a16="http://schemas.microsoft.com/office/drawing/2014/main" val="4273141249"/>
                  </a:ext>
                </a:extLst>
              </a:tr>
              <a:tr h="10352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Merrill Lynch / Bank of America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7" marR="4567" marT="4567" marB="0" anchor="b"/>
                </a:tc>
                <a:extLst>
                  <a:ext uri="{0D108BD9-81ED-4DB2-BD59-A6C34878D82A}">
                    <a16:rowId xmlns:a16="http://schemas.microsoft.com/office/drawing/2014/main" val="2992747667"/>
                  </a:ext>
                </a:extLst>
              </a:tr>
              <a:tr h="10352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Methanex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7" marR="4567" marT="4567" marB="0" anchor="b"/>
                </a:tc>
                <a:extLst>
                  <a:ext uri="{0D108BD9-81ED-4DB2-BD59-A6C34878D82A}">
                    <a16:rowId xmlns:a16="http://schemas.microsoft.com/office/drawing/2014/main" val="3852616678"/>
                  </a:ext>
                </a:extLst>
              </a:tr>
              <a:tr h="10352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Microsoft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7" marR="4567" marT="4567" marB="0" anchor="b"/>
                </a:tc>
                <a:extLst>
                  <a:ext uri="{0D108BD9-81ED-4DB2-BD59-A6C34878D82A}">
                    <a16:rowId xmlns:a16="http://schemas.microsoft.com/office/drawing/2014/main" val="483781305"/>
                  </a:ext>
                </a:extLst>
              </a:tr>
              <a:tr h="10352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MiQ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7" marR="4567" marT="4567" marB="0" anchor="b"/>
                </a:tc>
                <a:extLst>
                  <a:ext uri="{0D108BD9-81ED-4DB2-BD59-A6C34878D82A}">
                    <a16:rowId xmlns:a16="http://schemas.microsoft.com/office/drawing/2014/main" val="2991992493"/>
                  </a:ext>
                </a:extLst>
              </a:tr>
              <a:tr h="10352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Midcontinent Independent System Operator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7" marR="4567" marT="4567" marB="0" anchor="b"/>
                </a:tc>
                <a:extLst>
                  <a:ext uri="{0D108BD9-81ED-4DB2-BD59-A6C34878D82A}">
                    <a16:rowId xmlns:a16="http://schemas.microsoft.com/office/drawing/2014/main" val="4038106470"/>
                  </a:ext>
                </a:extLst>
              </a:tr>
              <a:tr h="10352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Mitsui &amp; Co. Energy Marketing Services 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7" marR="4567" marT="4567" marB="0" anchor="b"/>
                </a:tc>
                <a:extLst>
                  <a:ext uri="{0D108BD9-81ED-4DB2-BD59-A6C34878D82A}">
                    <a16:rowId xmlns:a16="http://schemas.microsoft.com/office/drawing/2014/main" val="3647805440"/>
                  </a:ext>
                </a:extLst>
              </a:tr>
              <a:tr h="10352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Mobile Energy Solutions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7" marR="4567" marT="4567" marB="0" anchor="b"/>
                </a:tc>
                <a:extLst>
                  <a:ext uri="{0D108BD9-81ED-4DB2-BD59-A6C34878D82A}">
                    <a16:rowId xmlns:a16="http://schemas.microsoft.com/office/drawing/2014/main" val="81987722"/>
                  </a:ext>
                </a:extLst>
              </a:tr>
              <a:tr h="10352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Morgan Stanley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7" marR="4567" marT="4567" marB="0" anchor="b"/>
                </a:tc>
                <a:extLst>
                  <a:ext uri="{0D108BD9-81ED-4DB2-BD59-A6C34878D82A}">
                    <a16:rowId xmlns:a16="http://schemas.microsoft.com/office/drawing/2014/main" val="1015879073"/>
                  </a:ext>
                </a:extLst>
              </a:tr>
              <a:tr h="10352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Mountaire Farms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7" marR="4567" marT="4567" marB="0" anchor="b"/>
                </a:tc>
                <a:extLst>
                  <a:ext uri="{0D108BD9-81ED-4DB2-BD59-A6C34878D82A}">
                    <a16:rowId xmlns:a16="http://schemas.microsoft.com/office/drawing/2014/main" val="327178786"/>
                  </a:ext>
                </a:extLst>
              </a:tr>
              <a:tr h="10352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MRE Consulting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7" marR="4567" marT="4567" marB="0" anchor="b"/>
                </a:tc>
                <a:extLst>
                  <a:ext uri="{0D108BD9-81ED-4DB2-BD59-A6C34878D82A}">
                    <a16:rowId xmlns:a16="http://schemas.microsoft.com/office/drawing/2014/main" val="2125668335"/>
                  </a:ext>
                </a:extLst>
              </a:tr>
              <a:tr h="10352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Municipal Gas Authority of Georgia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7" marR="4567" marT="4567" marB="0" anchor="b"/>
                </a:tc>
                <a:extLst>
                  <a:ext uri="{0D108BD9-81ED-4DB2-BD59-A6C34878D82A}">
                    <a16:rowId xmlns:a16="http://schemas.microsoft.com/office/drawing/2014/main" val="1691253718"/>
                  </a:ext>
                </a:extLst>
              </a:tr>
              <a:tr h="10352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Municipal Gas Authority of Mississippi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7" marR="4567" marT="4567" marB="0" anchor="b"/>
                </a:tc>
                <a:extLst>
                  <a:ext uri="{0D108BD9-81ED-4DB2-BD59-A6C34878D82A}">
                    <a16:rowId xmlns:a16="http://schemas.microsoft.com/office/drawing/2014/main" val="2602581262"/>
                  </a:ext>
                </a:extLst>
              </a:tr>
              <a:tr h="10352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NatGasHub.com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7" marR="4567" marT="4567" marB="0" anchor="b"/>
                </a:tc>
                <a:extLst>
                  <a:ext uri="{0D108BD9-81ED-4DB2-BD59-A6C34878D82A}">
                    <a16:rowId xmlns:a16="http://schemas.microsoft.com/office/drawing/2014/main" val="1180450928"/>
                  </a:ext>
                </a:extLst>
              </a:tr>
              <a:tr h="10352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National Fuel Gas Distribution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67" marR="4567" marT="4567" marB="0" anchor="b"/>
                </a:tc>
                <a:extLst>
                  <a:ext uri="{0D108BD9-81ED-4DB2-BD59-A6C34878D82A}">
                    <a16:rowId xmlns:a16="http://schemas.microsoft.com/office/drawing/2014/main" val="3731162539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ECD23E2F-A20E-7992-7D0E-18A12BF3E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1780955"/>
              </p:ext>
            </p:extLst>
          </p:nvPr>
        </p:nvGraphicFramePr>
        <p:xfrm>
          <a:off x="5970590" y="27515"/>
          <a:ext cx="1607694" cy="5088480"/>
        </p:xfrm>
        <a:graphic>
          <a:graphicData uri="http://schemas.openxmlformats.org/drawingml/2006/table">
            <a:tbl>
              <a:tblPr>
                <a:tableStyleId>{D8C8D839-D7BD-4761-AA22-0375A441BFEE}</a:tableStyleId>
              </a:tblPr>
              <a:tblGrid>
                <a:gridCol w="1607694">
                  <a:extLst>
                    <a:ext uri="{9D8B030D-6E8A-4147-A177-3AD203B41FA5}">
                      <a16:colId xmlns:a16="http://schemas.microsoft.com/office/drawing/2014/main" val="3411680572"/>
                    </a:ext>
                  </a:extLst>
                </a:gridCol>
              </a:tblGrid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National Grid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4082881814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Natural Gas Intelligence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4278973686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Natural Gas Supply Association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190782858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Naturgy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1695241348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NeuVentus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2858007845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New Energy Development Company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1763350146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New Jersey Natural Gas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2529108575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New Mexico Gas Company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3603008093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New York Power Authority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1814267188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NextDecade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950320871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NextEra Energy Marketing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3546815602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NextEra Energy Resources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473605886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NEXUS Gas Transmission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2365476355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nGenue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2384476086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NGL Supply Terminals Co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1943372422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Nikkiso </a:t>
                      </a:r>
                      <a:r>
                        <a:rPr lang="en-US" sz="9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Cosmodyne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1354973961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NiSource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2741620440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NJ Resources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309282864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NJR Energy Services Company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807294134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Nova Scotia Power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3833640272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NRG Energy, Inc.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3304431139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Nutrien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3228705087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NV Energy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2962927479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NW Natural Gas Co.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780809445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OGI Process Equipment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4171417178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Oglethorpe Power Corporation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3505186010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Okaloosa Gas District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280279229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Oklahoma Natural Gas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3523407388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Old Dominion Electric Cooperative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3058037676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ONE Gas, Inc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2838063348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OneChronos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3140687904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Oracle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27046771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B85FB2C8-A3C6-E006-A52C-72A254522C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9915792"/>
              </p:ext>
            </p:extLst>
          </p:nvPr>
        </p:nvGraphicFramePr>
        <p:xfrm>
          <a:off x="7614798" y="35130"/>
          <a:ext cx="1414902" cy="5073240"/>
        </p:xfrm>
        <a:graphic>
          <a:graphicData uri="http://schemas.openxmlformats.org/drawingml/2006/table">
            <a:tbl>
              <a:tblPr>
                <a:tableStyleId>{D8C8D839-D7BD-4761-AA22-0375A441BFEE}</a:tableStyleId>
              </a:tblPr>
              <a:tblGrid>
                <a:gridCol w="1414902">
                  <a:extLst>
                    <a:ext uri="{9D8B030D-6E8A-4147-A177-3AD203B41FA5}">
                      <a16:colId xmlns:a16="http://schemas.microsoft.com/office/drawing/2014/main" val="3577639030"/>
                    </a:ext>
                  </a:extLst>
                </a:gridCol>
              </a:tblGrid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50" u="none" strike="noStrike" dirty="0">
                          <a:solidFill>
                            <a:srgbClr val="002060"/>
                          </a:solidFill>
                          <a:effectLst/>
                        </a:rPr>
                        <a:t>Oregon Institute of Technology</a:t>
                      </a:r>
                      <a:endParaRPr lang="en-US" sz="85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2954755748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50" u="none" strike="noStrike" dirty="0">
                          <a:solidFill>
                            <a:srgbClr val="002060"/>
                          </a:solidFill>
                          <a:effectLst/>
                        </a:rPr>
                        <a:t>Orlando Utilities Commission</a:t>
                      </a:r>
                      <a:endParaRPr lang="en-US" sz="85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3598634277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50" u="none" strike="noStrike" dirty="0">
                          <a:solidFill>
                            <a:srgbClr val="002060"/>
                          </a:solidFill>
                          <a:effectLst/>
                        </a:rPr>
                        <a:t>Osaka Gas USA</a:t>
                      </a:r>
                      <a:endParaRPr lang="en-US" sz="85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291787265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50" u="none" strike="noStrike" dirty="0">
                          <a:solidFill>
                            <a:srgbClr val="002060"/>
                          </a:solidFill>
                          <a:effectLst/>
                        </a:rPr>
                        <a:t>P66</a:t>
                      </a:r>
                      <a:endParaRPr lang="en-US" sz="85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2632829866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50" u="none" strike="noStrike">
                          <a:solidFill>
                            <a:srgbClr val="002060"/>
                          </a:solidFill>
                          <a:effectLst/>
                        </a:rPr>
                        <a:t>Pacific Gas &amp; Electric</a:t>
                      </a:r>
                      <a:endParaRPr lang="en-US" sz="85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762205745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50" u="none" strike="noStrike">
                          <a:solidFill>
                            <a:srgbClr val="002060"/>
                          </a:solidFill>
                          <a:effectLst/>
                        </a:rPr>
                        <a:t>Pacific Summit Energy LLC</a:t>
                      </a:r>
                      <a:endParaRPr lang="en-US" sz="85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3422974696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50" u="none" strike="noStrike">
                          <a:solidFill>
                            <a:srgbClr val="002060"/>
                          </a:solidFill>
                          <a:effectLst/>
                        </a:rPr>
                        <a:t>PathPoint Energy, LLC</a:t>
                      </a:r>
                      <a:endParaRPr lang="en-US" sz="85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1418236267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50" u="none" strike="noStrike">
                          <a:solidFill>
                            <a:srgbClr val="002060"/>
                          </a:solidFill>
                          <a:effectLst/>
                        </a:rPr>
                        <a:t>Patriots Energy Group</a:t>
                      </a:r>
                      <a:endParaRPr lang="en-US" sz="85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6355801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50" u="none" strike="noStrike">
                          <a:solidFill>
                            <a:srgbClr val="002060"/>
                          </a:solidFill>
                          <a:effectLst/>
                        </a:rPr>
                        <a:t>PBF Energy</a:t>
                      </a:r>
                      <a:endParaRPr lang="en-US" sz="85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2512616175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50" u="none" strike="noStrike">
                          <a:solidFill>
                            <a:srgbClr val="002060"/>
                          </a:solidFill>
                          <a:effectLst/>
                        </a:rPr>
                        <a:t>PECO Energy</a:t>
                      </a:r>
                      <a:endParaRPr lang="en-US" sz="85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3650860363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50" u="none" strike="noStrike">
                          <a:solidFill>
                            <a:srgbClr val="002060"/>
                          </a:solidFill>
                          <a:effectLst/>
                        </a:rPr>
                        <a:t>Pensacola Energy</a:t>
                      </a:r>
                      <a:endParaRPr lang="en-US" sz="85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3410416532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50" u="none" strike="noStrike" dirty="0">
                          <a:solidFill>
                            <a:srgbClr val="002060"/>
                          </a:solidFill>
                          <a:effectLst/>
                        </a:rPr>
                        <a:t>Peoples Natural Gas</a:t>
                      </a:r>
                      <a:endParaRPr lang="en-US" sz="85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4205631308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50" u="none" strike="noStrike">
                          <a:solidFill>
                            <a:srgbClr val="002060"/>
                          </a:solidFill>
                          <a:effectLst/>
                        </a:rPr>
                        <a:t>Petrotech, Inc.</a:t>
                      </a:r>
                      <a:endParaRPr lang="en-US" sz="85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2796928426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50" u="none" strike="noStrike">
                          <a:solidFill>
                            <a:srgbClr val="002060"/>
                          </a:solidFill>
                          <a:effectLst/>
                        </a:rPr>
                        <a:t>Philadelphia Gas Works</a:t>
                      </a:r>
                      <a:endParaRPr lang="en-US" sz="85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1249438239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50" u="none" strike="noStrike">
                          <a:solidFill>
                            <a:srgbClr val="002060"/>
                          </a:solidFill>
                          <a:effectLst/>
                        </a:rPr>
                        <a:t>Phillips 66</a:t>
                      </a:r>
                      <a:endParaRPr lang="en-US" sz="85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2294110130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50" u="none" strike="noStrike">
                          <a:solidFill>
                            <a:srgbClr val="002060"/>
                          </a:solidFill>
                          <a:effectLst/>
                        </a:rPr>
                        <a:t>Piedmont Natural Gas</a:t>
                      </a:r>
                      <a:endParaRPr lang="en-US" sz="85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2396516922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50" u="none" strike="noStrike">
                          <a:solidFill>
                            <a:srgbClr val="002060"/>
                          </a:solidFill>
                          <a:effectLst/>
                        </a:rPr>
                        <a:t>Pivotal LNG</a:t>
                      </a:r>
                      <a:endParaRPr lang="en-US" sz="85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3073125035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50" u="none" strike="noStrike" dirty="0">
                          <a:solidFill>
                            <a:srgbClr val="002060"/>
                          </a:solidFill>
                          <a:effectLst/>
                        </a:rPr>
                        <a:t>Platts S&amp;P Global</a:t>
                      </a:r>
                      <a:endParaRPr lang="en-US" sz="85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346006743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50" u="none" strike="noStrike" dirty="0">
                          <a:solidFill>
                            <a:srgbClr val="002060"/>
                          </a:solidFill>
                          <a:effectLst/>
                        </a:rPr>
                        <a:t>Portland General Electric</a:t>
                      </a:r>
                      <a:endParaRPr lang="en-US" sz="85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1155130272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50" u="none" strike="noStrike">
                          <a:solidFill>
                            <a:srgbClr val="002060"/>
                          </a:solidFill>
                          <a:effectLst/>
                        </a:rPr>
                        <a:t>Power Infrastructure Partners</a:t>
                      </a:r>
                      <a:endParaRPr lang="en-US" sz="85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1737653751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50" u="none" strike="noStrike">
                          <a:solidFill>
                            <a:srgbClr val="002060"/>
                          </a:solidFill>
                          <a:effectLst/>
                        </a:rPr>
                        <a:t>PowerGEM</a:t>
                      </a:r>
                      <a:endParaRPr lang="en-US" sz="85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2138394466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50" u="none" strike="noStrike" dirty="0">
                          <a:solidFill>
                            <a:srgbClr val="002060"/>
                          </a:solidFill>
                          <a:effectLst/>
                        </a:rPr>
                        <a:t>Precision Construction</a:t>
                      </a:r>
                      <a:endParaRPr lang="en-US" sz="85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4049700137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50" u="none" strike="noStrike">
                          <a:solidFill>
                            <a:srgbClr val="002060"/>
                          </a:solidFill>
                          <a:effectLst/>
                        </a:rPr>
                        <a:t>Procter and Gamble</a:t>
                      </a:r>
                      <a:endParaRPr lang="en-US" sz="85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2390975923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50" u="none" strike="noStrike">
                          <a:solidFill>
                            <a:srgbClr val="002060"/>
                          </a:solidFill>
                          <a:effectLst/>
                        </a:rPr>
                        <a:t>Prometheus Hyperscale</a:t>
                      </a:r>
                      <a:endParaRPr lang="en-US" sz="85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2396690894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50" u="none" strike="noStrike" dirty="0">
                          <a:solidFill>
                            <a:srgbClr val="002060"/>
                          </a:solidFill>
                          <a:effectLst/>
                        </a:rPr>
                        <a:t>PSEG Energy Resources &amp; Trade LLC</a:t>
                      </a:r>
                      <a:endParaRPr lang="en-US" sz="85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1728097030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50" u="none" strike="noStrike">
                          <a:solidFill>
                            <a:srgbClr val="002060"/>
                          </a:solidFill>
                          <a:effectLst/>
                        </a:rPr>
                        <a:t>Public Utility Commission of Texas</a:t>
                      </a:r>
                      <a:endParaRPr lang="en-US" sz="85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2018166781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50" u="none" strike="noStrike">
                          <a:solidFill>
                            <a:srgbClr val="002060"/>
                          </a:solidFill>
                          <a:effectLst/>
                        </a:rPr>
                        <a:t>PureWest Energy LLC</a:t>
                      </a:r>
                      <a:endParaRPr lang="en-US" sz="85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253466066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50" u="none" strike="noStrike" dirty="0">
                          <a:solidFill>
                            <a:srgbClr val="002060"/>
                          </a:solidFill>
                          <a:effectLst/>
                        </a:rPr>
                        <a:t>Quantum Fuel Systems LLC</a:t>
                      </a:r>
                      <a:endParaRPr lang="en-US" sz="85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877649101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50" u="none" strike="noStrike">
                          <a:solidFill>
                            <a:srgbClr val="002060"/>
                          </a:solidFill>
                          <a:effectLst/>
                        </a:rPr>
                        <a:t>Quorum Software</a:t>
                      </a:r>
                      <a:endParaRPr lang="en-US" sz="85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2840797442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50" u="none" strike="noStrike" dirty="0">
                          <a:solidFill>
                            <a:srgbClr val="002060"/>
                          </a:solidFill>
                          <a:effectLst/>
                        </a:rPr>
                        <a:t>Radiate Energy LLC</a:t>
                      </a:r>
                      <a:endParaRPr lang="en-US" sz="85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542624824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50" u="none" strike="noStrike" dirty="0">
                          <a:solidFill>
                            <a:srgbClr val="002060"/>
                          </a:solidFill>
                          <a:effectLst/>
                        </a:rPr>
                        <a:t>Railroad Commission of Texas</a:t>
                      </a:r>
                      <a:endParaRPr lang="en-US" sz="85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3048522198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850" u="none" strike="noStrike" dirty="0">
                          <a:solidFill>
                            <a:srgbClr val="002060"/>
                          </a:solidFill>
                          <a:effectLst/>
                        </a:rPr>
                        <a:t>Rainbow Energy Marketing Corporation</a:t>
                      </a:r>
                      <a:endParaRPr lang="en-US" sz="85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27415375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1955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08">
          <a:extLst>
            <a:ext uri="{FF2B5EF4-FFF2-40B4-BE49-F238E27FC236}">
              <a16:creationId xmlns:a16="http://schemas.microsoft.com/office/drawing/2014/main" id="{10A3933A-B083-55BB-61B5-8DC5F8FEC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A065DD6-4771-2565-46A0-EDBCCE9A1A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8521828"/>
              </p:ext>
            </p:extLst>
          </p:nvPr>
        </p:nvGraphicFramePr>
        <p:xfrm>
          <a:off x="111124" y="88900"/>
          <a:ext cx="2003425" cy="4814160"/>
        </p:xfrm>
        <a:graphic>
          <a:graphicData uri="http://schemas.openxmlformats.org/drawingml/2006/table">
            <a:tbl>
              <a:tblPr>
                <a:tableStyleId>{D8C8D839-D7BD-4761-AA22-0375A441BFEE}</a:tableStyleId>
              </a:tblPr>
              <a:tblGrid>
                <a:gridCol w="2003425">
                  <a:extLst>
                    <a:ext uri="{9D8B030D-6E8A-4147-A177-3AD203B41FA5}">
                      <a16:colId xmlns:a16="http://schemas.microsoft.com/office/drawing/2014/main" val="2358535980"/>
                    </a:ext>
                  </a:extLst>
                </a:gridCol>
              </a:tblGrid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Range Resources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3772092274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RBN Energy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4024092829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ReBoSS</a:t>
                      </a: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/ EPEC Solutions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2774227513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Repsol Energy North America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479039272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REV LNG, LLC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567412889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Rhode Island Energy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2341049647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Rockpoint Gas Storage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3672215580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RWE Trading Americas Inc.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28847668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S&amp;P Global Commodity Insights / Platts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982956299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Sacramento Municipal Utility District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3039505692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Sage Mesa Marketing &amp; Trading, LLC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1443849641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Santee Cooper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2383713167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Sapphire Gas Solutions LLC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2600926155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Scoville Risk Partners LLC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1559271960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SDG&amp;E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1859430909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Seminole Electric Cooperative, Inc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3544645803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Sempra Infrastructure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1287903435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Sempra Infrastructure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3109702779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Seneca Resources Company, LLC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709418298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Sequent Energy Management – Williams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2439318002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SGA Natural Gas Association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885909871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Shell Energy North America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3865544480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Shell Trading Risk Management, LLC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244242737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Siemens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1996387597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Sierra Pacific Power Company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935591605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Six Nations Natural Gas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2919262881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Six One Commodities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1348764958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Skylar Capital Management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4004714510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SoCal Gas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3350111573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Solar Turbines Inc. (Caterpillar)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3954241895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South Jersey Industries Utilities (SJIU)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2043840969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Southeast Gas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1004766093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8FC65B2-0EA0-212A-528F-8FD4DA06A0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121738"/>
              </p:ext>
            </p:extLst>
          </p:nvPr>
        </p:nvGraphicFramePr>
        <p:xfrm>
          <a:off x="2212475" y="88902"/>
          <a:ext cx="1645150" cy="4814160"/>
        </p:xfrm>
        <a:graphic>
          <a:graphicData uri="http://schemas.openxmlformats.org/drawingml/2006/table">
            <a:tbl>
              <a:tblPr>
                <a:tableStyleId>{D8C8D839-D7BD-4761-AA22-0375A441BFEE}</a:tableStyleId>
              </a:tblPr>
              <a:tblGrid>
                <a:gridCol w="1645150">
                  <a:extLst>
                    <a:ext uri="{9D8B030D-6E8A-4147-A177-3AD203B41FA5}">
                      <a16:colId xmlns:a16="http://schemas.microsoft.com/office/drawing/2014/main" val="1293339973"/>
                    </a:ext>
                  </a:extLst>
                </a:gridCol>
              </a:tblGrid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Southern Company Gas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46476208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Southern Natural Gas Pipeline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112501685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Southern Power Company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2598261345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SouthStar</a:t>
                      </a: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Energy Services LLC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1702408068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Southwest Energy LP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34455590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Spark Energy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258736030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Spire Marketing Inc.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3905538160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Spotlight Energy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3841384240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Sprague Operating Resources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2864540683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Stabilis Solutions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410074005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STACK Infrastructure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3544686126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Steel Dynamics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2363036198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Stifel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1504993958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Summit Utilities Inc.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3117304396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Swiss Re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1585299103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Symmetry Energy Solutions, LLC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3461959231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Synergy Gas Processing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3712774487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SynMax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3635131775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Synthica Energy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1787668600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Tallgrass Energy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1465050553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Tampa Electric Company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3322439316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Tampa SEO Agency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3003762501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Targa Resources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4248000191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TC Energy Marketing Inc.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3940560020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TECHGEN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184856867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TECO Peoples Gas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1586557691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Tenaska Marketing Ventures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689415735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Tennessee Gas Pipeline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3354476301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Tennessee Valley Authority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976437727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Texas Fueling Services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393875731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Texican Natural Gas Company, LLC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508544744"/>
                  </a:ext>
                </a:extLst>
              </a:tr>
              <a:tr h="1067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Texla</a:t>
                      </a: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Energy Management, Inc.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10" marR="4710" marT="4710" marB="0" anchor="b"/>
                </a:tc>
                <a:extLst>
                  <a:ext uri="{0D108BD9-81ED-4DB2-BD59-A6C34878D82A}">
                    <a16:rowId xmlns:a16="http://schemas.microsoft.com/office/drawing/2014/main" val="4240192401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0D82B21-2340-B03F-86B4-2707921A3D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8551427"/>
              </p:ext>
            </p:extLst>
          </p:nvPr>
        </p:nvGraphicFramePr>
        <p:xfrm>
          <a:off x="3955551" y="88900"/>
          <a:ext cx="1645151" cy="4814162"/>
        </p:xfrm>
        <a:graphic>
          <a:graphicData uri="http://schemas.openxmlformats.org/drawingml/2006/table">
            <a:tbl>
              <a:tblPr>
                <a:tableStyleId>{D8C8D839-D7BD-4761-AA22-0375A441BFEE}</a:tableStyleId>
              </a:tblPr>
              <a:tblGrid>
                <a:gridCol w="1645151">
                  <a:extLst>
                    <a:ext uri="{9D8B030D-6E8A-4147-A177-3AD203B41FA5}">
                      <a16:colId xmlns:a16="http://schemas.microsoft.com/office/drawing/2014/main" val="2475145410"/>
                    </a:ext>
                  </a:extLst>
                </a:gridCol>
              </a:tblGrid>
              <a:tr h="1102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TG Natural Resources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62" marR="4862" marT="4862" marB="0" anchor="b"/>
                </a:tc>
                <a:extLst>
                  <a:ext uri="{0D108BD9-81ED-4DB2-BD59-A6C34878D82A}">
                    <a16:rowId xmlns:a16="http://schemas.microsoft.com/office/drawing/2014/main" val="2536948017"/>
                  </a:ext>
                </a:extLst>
              </a:tr>
              <a:tr h="1102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The Energy Authority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62" marR="4862" marT="4862" marB="0" anchor="b"/>
                </a:tc>
                <a:extLst>
                  <a:ext uri="{0D108BD9-81ED-4DB2-BD59-A6C34878D82A}">
                    <a16:rowId xmlns:a16="http://schemas.microsoft.com/office/drawing/2014/main" val="1282156503"/>
                  </a:ext>
                </a:extLst>
              </a:tr>
              <a:tr h="1102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The Energy Cooperative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62" marR="4862" marT="4862" marB="0" anchor="b"/>
                </a:tc>
                <a:extLst>
                  <a:ext uri="{0D108BD9-81ED-4DB2-BD59-A6C34878D82A}">
                    <a16:rowId xmlns:a16="http://schemas.microsoft.com/office/drawing/2014/main" val="2695695940"/>
                  </a:ext>
                </a:extLst>
              </a:tr>
              <a:tr h="1102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The Torridon Group and Former US Secretary of Energy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62" marR="4862" marT="4862" marB="0" anchor="b"/>
                </a:tc>
                <a:extLst>
                  <a:ext uri="{0D108BD9-81ED-4DB2-BD59-A6C34878D82A}">
                    <a16:rowId xmlns:a16="http://schemas.microsoft.com/office/drawing/2014/main" val="110684330"/>
                  </a:ext>
                </a:extLst>
              </a:tr>
              <a:tr h="1102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TigerGenCo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62" marR="4862" marT="4862" marB="0" anchor="b"/>
                </a:tc>
                <a:extLst>
                  <a:ext uri="{0D108BD9-81ED-4DB2-BD59-A6C34878D82A}">
                    <a16:rowId xmlns:a16="http://schemas.microsoft.com/office/drawing/2014/main" val="2477610178"/>
                  </a:ext>
                </a:extLst>
              </a:tr>
              <a:tr h="1102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TotalEnergies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62" marR="4862" marT="4862" marB="0" anchor="b"/>
                </a:tc>
                <a:extLst>
                  <a:ext uri="{0D108BD9-81ED-4DB2-BD59-A6C34878D82A}">
                    <a16:rowId xmlns:a16="http://schemas.microsoft.com/office/drawing/2014/main" val="1740685964"/>
                  </a:ext>
                </a:extLst>
              </a:tr>
              <a:tr h="1102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Trafigura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62" marR="4862" marT="4862" marB="0" anchor="b"/>
                </a:tc>
                <a:extLst>
                  <a:ext uri="{0D108BD9-81ED-4DB2-BD59-A6C34878D82A}">
                    <a16:rowId xmlns:a16="http://schemas.microsoft.com/office/drawing/2014/main" val="807070841"/>
                  </a:ext>
                </a:extLst>
              </a:tr>
              <a:tr h="1102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Transgas</a:t>
                      </a: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Inc.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62" marR="4862" marT="4862" marB="0" anchor="b"/>
                </a:tc>
                <a:extLst>
                  <a:ext uri="{0D108BD9-81ED-4DB2-BD59-A6C34878D82A}">
                    <a16:rowId xmlns:a16="http://schemas.microsoft.com/office/drawing/2014/main" val="2805919336"/>
                  </a:ext>
                </a:extLst>
              </a:tr>
              <a:tr h="1102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Trellis Energy Software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62" marR="4862" marT="4862" marB="0" anchor="b"/>
                </a:tc>
                <a:extLst>
                  <a:ext uri="{0D108BD9-81ED-4DB2-BD59-A6C34878D82A}">
                    <a16:rowId xmlns:a16="http://schemas.microsoft.com/office/drawing/2014/main" val="4214284628"/>
                  </a:ext>
                </a:extLst>
              </a:tr>
              <a:tr h="1102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TruMarx Data Partners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62" marR="4862" marT="4862" marB="0" anchor="b"/>
                </a:tc>
                <a:extLst>
                  <a:ext uri="{0D108BD9-81ED-4DB2-BD59-A6C34878D82A}">
                    <a16:rowId xmlns:a16="http://schemas.microsoft.com/office/drawing/2014/main" val="961410514"/>
                  </a:ext>
                </a:extLst>
              </a:tr>
              <a:tr h="1102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Tulane University Energy Institute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62" marR="4862" marT="4862" marB="0" anchor="b"/>
                </a:tc>
                <a:extLst>
                  <a:ext uri="{0D108BD9-81ED-4DB2-BD59-A6C34878D82A}">
                    <a16:rowId xmlns:a16="http://schemas.microsoft.com/office/drawing/2014/main" val="121902993"/>
                  </a:ext>
                </a:extLst>
              </a:tr>
              <a:tr h="1102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Twin Eagle Resource Management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62" marR="4862" marT="4862" marB="0" anchor="b"/>
                </a:tc>
                <a:extLst>
                  <a:ext uri="{0D108BD9-81ED-4DB2-BD59-A6C34878D82A}">
                    <a16:rowId xmlns:a16="http://schemas.microsoft.com/office/drawing/2014/main" val="3193678596"/>
                  </a:ext>
                </a:extLst>
              </a:tr>
              <a:tr h="1102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Tyson Foods, Inc.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62" marR="4862" marT="4862" marB="0" anchor="b"/>
                </a:tc>
                <a:extLst>
                  <a:ext uri="{0D108BD9-81ED-4DB2-BD59-A6C34878D82A}">
                    <a16:rowId xmlns:a16="http://schemas.microsoft.com/office/drawing/2014/main" val="3708521171"/>
                  </a:ext>
                </a:extLst>
              </a:tr>
              <a:tr h="1102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Uniper Global Commodities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62" marR="4862" marT="4862" marB="0" anchor="b"/>
                </a:tc>
                <a:extLst>
                  <a:ext uri="{0D108BD9-81ED-4DB2-BD59-A6C34878D82A}">
                    <a16:rowId xmlns:a16="http://schemas.microsoft.com/office/drawing/2014/main" val="1225337930"/>
                  </a:ext>
                </a:extLst>
              </a:tr>
              <a:tr h="1102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United Energy Trading, LLC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62" marR="4862" marT="4862" marB="0" anchor="b"/>
                </a:tc>
                <a:extLst>
                  <a:ext uri="{0D108BD9-81ED-4DB2-BD59-A6C34878D82A}">
                    <a16:rowId xmlns:a16="http://schemas.microsoft.com/office/drawing/2014/main" val="763265754"/>
                  </a:ext>
                </a:extLst>
              </a:tr>
              <a:tr h="1102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Unitil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62" marR="4862" marT="4862" marB="0" anchor="b"/>
                </a:tc>
                <a:extLst>
                  <a:ext uri="{0D108BD9-81ED-4DB2-BD59-A6C34878D82A}">
                    <a16:rowId xmlns:a16="http://schemas.microsoft.com/office/drawing/2014/main" val="1148134765"/>
                  </a:ext>
                </a:extLst>
              </a:tr>
              <a:tr h="1102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Utah Gas Corp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62" marR="4862" marT="4862" marB="0" anchor="b"/>
                </a:tc>
                <a:extLst>
                  <a:ext uri="{0D108BD9-81ED-4DB2-BD59-A6C34878D82A}">
                    <a16:rowId xmlns:a16="http://schemas.microsoft.com/office/drawing/2014/main" val="243158669"/>
                  </a:ext>
                </a:extLst>
              </a:tr>
              <a:tr h="1102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Vanguard Renewables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62" marR="4862" marT="4862" marB="0" anchor="b"/>
                </a:tc>
                <a:extLst>
                  <a:ext uri="{0D108BD9-81ED-4DB2-BD59-A6C34878D82A}">
                    <a16:rowId xmlns:a16="http://schemas.microsoft.com/office/drawing/2014/main" val="1541389197"/>
                  </a:ext>
                </a:extLst>
              </a:tr>
              <a:tr h="1102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Vantage Data Centers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62" marR="4862" marT="4862" marB="0" anchor="b"/>
                </a:tc>
                <a:extLst>
                  <a:ext uri="{0D108BD9-81ED-4DB2-BD59-A6C34878D82A}">
                    <a16:rowId xmlns:a16="http://schemas.microsoft.com/office/drawing/2014/main" val="1882459876"/>
                  </a:ext>
                </a:extLst>
              </a:tr>
              <a:tr h="1102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Vaughn Capital Partners, LLC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62" marR="4862" marT="4862" marB="0" anchor="b"/>
                </a:tc>
                <a:extLst>
                  <a:ext uri="{0D108BD9-81ED-4DB2-BD59-A6C34878D82A}">
                    <a16:rowId xmlns:a16="http://schemas.microsoft.com/office/drawing/2014/main" val="1674855171"/>
                  </a:ext>
                </a:extLst>
              </a:tr>
              <a:tr h="1102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Venture Global LNG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62" marR="4862" marT="4862" marB="0" anchor="b"/>
                </a:tc>
                <a:extLst>
                  <a:ext uri="{0D108BD9-81ED-4DB2-BD59-A6C34878D82A}">
                    <a16:rowId xmlns:a16="http://schemas.microsoft.com/office/drawing/2014/main" val="2962076369"/>
                  </a:ext>
                </a:extLst>
              </a:tr>
              <a:tr h="1102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Vermont Gas Systems, Inc.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62" marR="4862" marT="4862" marB="0" anchor="b"/>
                </a:tc>
                <a:extLst>
                  <a:ext uri="{0D108BD9-81ED-4DB2-BD59-A6C34878D82A}">
                    <a16:rowId xmlns:a16="http://schemas.microsoft.com/office/drawing/2014/main" val="2690237332"/>
                  </a:ext>
                </a:extLst>
              </a:tr>
              <a:tr h="1102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Vicinity Energy (Grays Ferry)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62" marR="4862" marT="4862" marB="0" anchor="b"/>
                </a:tc>
                <a:extLst>
                  <a:ext uri="{0D108BD9-81ED-4DB2-BD59-A6C34878D82A}">
                    <a16:rowId xmlns:a16="http://schemas.microsoft.com/office/drawing/2014/main" val="2685052918"/>
                  </a:ext>
                </a:extLst>
              </a:tr>
              <a:tr h="1102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Vitol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62" marR="4862" marT="4862" marB="0" anchor="b"/>
                </a:tc>
                <a:extLst>
                  <a:ext uri="{0D108BD9-81ED-4DB2-BD59-A6C34878D82A}">
                    <a16:rowId xmlns:a16="http://schemas.microsoft.com/office/drawing/2014/main" val="314330771"/>
                  </a:ext>
                </a:extLst>
              </a:tr>
              <a:tr h="1102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VoltaGrid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62" marR="4862" marT="4862" marB="0" anchor="b"/>
                </a:tc>
                <a:extLst>
                  <a:ext uri="{0D108BD9-81ED-4DB2-BD59-A6C34878D82A}">
                    <a16:rowId xmlns:a16="http://schemas.microsoft.com/office/drawing/2014/main" val="3652592977"/>
                  </a:ext>
                </a:extLst>
              </a:tr>
              <a:tr h="1102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Washington Gas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62" marR="4862" marT="4862" marB="0" anchor="b"/>
                </a:tc>
                <a:extLst>
                  <a:ext uri="{0D108BD9-81ED-4DB2-BD59-A6C34878D82A}">
                    <a16:rowId xmlns:a16="http://schemas.microsoft.com/office/drawing/2014/main" val="2197784435"/>
                  </a:ext>
                </a:extLst>
              </a:tr>
              <a:tr h="1102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Weiss Asset Management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62" marR="4862" marT="4862" marB="0" anchor="b"/>
                </a:tc>
                <a:extLst>
                  <a:ext uri="{0D108BD9-81ED-4DB2-BD59-A6C34878D82A}">
                    <a16:rowId xmlns:a16="http://schemas.microsoft.com/office/drawing/2014/main" val="607066853"/>
                  </a:ext>
                </a:extLst>
              </a:tr>
              <a:tr h="1102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Western Group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62" marR="4862" marT="4862" marB="0" anchor="b"/>
                </a:tc>
                <a:extLst>
                  <a:ext uri="{0D108BD9-81ED-4DB2-BD59-A6C34878D82A}">
                    <a16:rowId xmlns:a16="http://schemas.microsoft.com/office/drawing/2014/main" val="360698911"/>
                  </a:ext>
                </a:extLst>
              </a:tr>
              <a:tr h="1102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Western Midstream Marketing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62" marR="4862" marT="4862" marB="0" anchor="b"/>
                </a:tc>
                <a:extLst>
                  <a:ext uri="{0D108BD9-81ED-4DB2-BD59-A6C34878D82A}">
                    <a16:rowId xmlns:a16="http://schemas.microsoft.com/office/drawing/2014/main" val="2825145721"/>
                  </a:ext>
                </a:extLst>
              </a:tr>
              <a:tr h="1102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Westfield Gas &amp; Electric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62" marR="4862" marT="4862" marB="0" anchor="b"/>
                </a:tc>
                <a:extLst>
                  <a:ext uri="{0D108BD9-81ED-4DB2-BD59-A6C34878D82A}">
                    <a16:rowId xmlns:a16="http://schemas.microsoft.com/office/drawing/2014/main" val="1045648728"/>
                  </a:ext>
                </a:extLst>
              </a:tr>
              <a:tr h="1102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Westlake Chemical Energy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62" marR="4862" marT="4862" marB="0" anchor="b"/>
                </a:tc>
                <a:extLst>
                  <a:ext uri="{0D108BD9-81ED-4DB2-BD59-A6C34878D82A}">
                    <a16:rowId xmlns:a16="http://schemas.microsoft.com/office/drawing/2014/main" val="2202868954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1B7F872-19B8-FBC5-9814-CF7ED8D3F8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4048641"/>
              </p:ext>
            </p:extLst>
          </p:nvPr>
        </p:nvGraphicFramePr>
        <p:xfrm>
          <a:off x="5698629" y="88900"/>
          <a:ext cx="1743075" cy="2226945"/>
        </p:xfrm>
        <a:graphic>
          <a:graphicData uri="http://schemas.openxmlformats.org/drawingml/2006/table">
            <a:tbl>
              <a:tblPr>
                <a:tableStyleId>{D8C8D839-D7BD-4761-AA22-0375A441BFEE}</a:tableStyleId>
              </a:tblPr>
              <a:tblGrid>
                <a:gridCol w="1743075">
                  <a:extLst>
                    <a:ext uri="{9D8B030D-6E8A-4147-A177-3AD203B41FA5}">
                      <a16:colId xmlns:a16="http://schemas.microsoft.com/office/drawing/2014/main" val="3739652657"/>
                    </a:ext>
                  </a:extLst>
                </a:gridCol>
              </a:tblGrid>
              <a:tr h="2159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Williams/Sequent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5412490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Woodway Energy Infrastructure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9249582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World Kinect Corporation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7332579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WTG Energy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0750693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WWM Logistics, LLC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9806609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Xcel Energy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3996493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Yara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89278397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York County Natural Gas Authority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163755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Zeus Solutions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24027767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Zimtex</a:t>
                      </a: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Fuels, LLC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287349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3567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0"/>
          <p:cNvPicPr preferRelativeResize="0"/>
          <p:nvPr/>
        </p:nvPicPr>
        <p:blipFill rotWithShape="1">
          <a:blip r:embed="rId3">
            <a:alphaModFix/>
          </a:blip>
          <a:srcRect r="2789" b="94596"/>
          <a:stretch/>
        </p:blipFill>
        <p:spPr>
          <a:xfrm>
            <a:off x="-8709" y="650791"/>
            <a:ext cx="9143999" cy="227324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0"/>
          <p:cNvSpPr txBox="1"/>
          <p:nvPr/>
        </p:nvSpPr>
        <p:spPr>
          <a:xfrm>
            <a:off x="47333" y="73580"/>
            <a:ext cx="44256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bg2">
                    <a:lumMod val="75000"/>
                  </a:schemeClr>
                </a:solidFill>
                <a:latin typeface="+mj-lt"/>
                <a:ea typeface="Cambria"/>
                <a:cs typeface="Cambria"/>
                <a:sym typeface="Cambria"/>
              </a:rPr>
              <a:t>QUALITY AUDIENCE:</a:t>
            </a:r>
            <a:endParaRPr sz="3000" b="1" dirty="0">
              <a:solidFill>
                <a:schemeClr val="bg2">
                  <a:lumMod val="75000"/>
                </a:schemeClr>
              </a:solidFill>
              <a:latin typeface="+mj-lt"/>
              <a:ea typeface="Cambria"/>
              <a:cs typeface="Cambria"/>
              <a:sym typeface="Cambria"/>
            </a:endParaRPr>
          </a:p>
        </p:txBody>
      </p:sp>
      <p:sp>
        <p:nvSpPr>
          <p:cNvPr id="17" name="Google Shape;204;p30">
            <a:extLst>
              <a:ext uri="{FF2B5EF4-FFF2-40B4-BE49-F238E27FC236}">
                <a16:creationId xmlns:a16="http://schemas.microsoft.com/office/drawing/2014/main" id="{3D2876F2-A9D1-D941-9017-FCD5072A3DDF}"/>
              </a:ext>
            </a:extLst>
          </p:cNvPr>
          <p:cNvSpPr txBox="1"/>
          <p:nvPr/>
        </p:nvSpPr>
        <p:spPr>
          <a:xfrm>
            <a:off x="4667289" y="2057566"/>
            <a:ext cx="559859" cy="392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chemeClr val="tx1"/>
                </a:solidFill>
                <a:latin typeface="+mj-lt"/>
                <a:ea typeface="Cambria"/>
                <a:cs typeface="Cambria"/>
                <a:sym typeface="Cambria"/>
              </a:rPr>
              <a:t>10%</a:t>
            </a:r>
            <a:endParaRPr sz="1000" b="1" dirty="0">
              <a:solidFill>
                <a:schemeClr val="tx1"/>
              </a:solidFill>
              <a:latin typeface="+mj-lt"/>
              <a:ea typeface="Cambria"/>
              <a:cs typeface="Cambria"/>
              <a:sym typeface="Cambria"/>
            </a:endParaRPr>
          </a:p>
        </p:txBody>
      </p:sp>
      <p:sp>
        <p:nvSpPr>
          <p:cNvPr id="19" name="Google Shape;204;p30">
            <a:extLst>
              <a:ext uri="{FF2B5EF4-FFF2-40B4-BE49-F238E27FC236}">
                <a16:creationId xmlns:a16="http://schemas.microsoft.com/office/drawing/2014/main" id="{79065C07-94A3-7642-938A-B64A9125B3A0}"/>
              </a:ext>
            </a:extLst>
          </p:cNvPr>
          <p:cNvSpPr txBox="1"/>
          <p:nvPr/>
        </p:nvSpPr>
        <p:spPr>
          <a:xfrm>
            <a:off x="2667213" y="2288811"/>
            <a:ext cx="559859" cy="392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dirty="0">
                <a:solidFill>
                  <a:schemeClr val="tx1"/>
                </a:solidFill>
                <a:latin typeface="+mj-lt"/>
                <a:ea typeface="Cambria"/>
                <a:cs typeface="Cambria"/>
                <a:sym typeface="Cambria"/>
              </a:rPr>
              <a:t>3%</a:t>
            </a:r>
            <a:endParaRPr sz="900" b="1" dirty="0">
              <a:solidFill>
                <a:schemeClr val="tx1"/>
              </a:solidFill>
              <a:latin typeface="+mj-lt"/>
              <a:ea typeface="Cambria"/>
              <a:cs typeface="Cambria"/>
              <a:sym typeface="Cambria"/>
            </a:endParaRPr>
          </a:p>
        </p:txBody>
      </p:sp>
      <p:sp>
        <p:nvSpPr>
          <p:cNvPr id="20" name="Google Shape;204;p30">
            <a:extLst>
              <a:ext uri="{FF2B5EF4-FFF2-40B4-BE49-F238E27FC236}">
                <a16:creationId xmlns:a16="http://schemas.microsoft.com/office/drawing/2014/main" id="{87F526EC-F530-8A4E-953F-7FE5676FE0DC}"/>
              </a:ext>
            </a:extLst>
          </p:cNvPr>
          <p:cNvSpPr txBox="1"/>
          <p:nvPr/>
        </p:nvSpPr>
        <p:spPr>
          <a:xfrm>
            <a:off x="2667213" y="2965425"/>
            <a:ext cx="559859" cy="392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chemeClr val="tx1"/>
                </a:solidFill>
                <a:latin typeface="+mj-lt"/>
                <a:ea typeface="Cambria"/>
                <a:cs typeface="Cambria"/>
                <a:sym typeface="Cambria"/>
              </a:rPr>
              <a:t>6%</a:t>
            </a:r>
            <a:endParaRPr sz="1000" b="1" dirty="0">
              <a:solidFill>
                <a:schemeClr val="tx1"/>
              </a:solidFill>
              <a:latin typeface="+mj-lt"/>
              <a:ea typeface="Cambria"/>
              <a:cs typeface="Cambria"/>
              <a:sym typeface="Cambria"/>
            </a:endParaRPr>
          </a:p>
        </p:txBody>
      </p:sp>
      <p:sp>
        <p:nvSpPr>
          <p:cNvPr id="21" name="Google Shape;204;p30">
            <a:extLst>
              <a:ext uri="{FF2B5EF4-FFF2-40B4-BE49-F238E27FC236}">
                <a16:creationId xmlns:a16="http://schemas.microsoft.com/office/drawing/2014/main" id="{B70CC47E-D99C-B845-9871-04B79ABE2D6B}"/>
              </a:ext>
            </a:extLst>
          </p:cNvPr>
          <p:cNvSpPr txBox="1"/>
          <p:nvPr/>
        </p:nvSpPr>
        <p:spPr>
          <a:xfrm>
            <a:off x="4003432" y="3881320"/>
            <a:ext cx="559859" cy="392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chemeClr val="tx1"/>
                </a:solidFill>
                <a:latin typeface="+mj-lt"/>
                <a:ea typeface="Cambria"/>
                <a:cs typeface="Cambria"/>
                <a:sym typeface="Cambria"/>
              </a:rPr>
              <a:t>20%</a:t>
            </a:r>
            <a:endParaRPr sz="1000" b="1" dirty="0">
              <a:solidFill>
                <a:schemeClr val="tx1"/>
              </a:solidFill>
              <a:latin typeface="+mj-lt"/>
              <a:ea typeface="Cambria"/>
              <a:cs typeface="Cambria"/>
              <a:sym typeface="Cambria"/>
            </a:endParaRPr>
          </a:p>
        </p:txBody>
      </p:sp>
      <p:sp>
        <p:nvSpPr>
          <p:cNvPr id="25" name="Google Shape;212;p31">
            <a:extLst>
              <a:ext uri="{FF2B5EF4-FFF2-40B4-BE49-F238E27FC236}">
                <a16:creationId xmlns:a16="http://schemas.microsoft.com/office/drawing/2014/main" id="{85F6FF72-09C2-C040-8976-3CF82447A52A}"/>
              </a:ext>
            </a:extLst>
          </p:cNvPr>
          <p:cNvSpPr txBox="1"/>
          <p:nvPr/>
        </p:nvSpPr>
        <p:spPr>
          <a:xfrm>
            <a:off x="4003432" y="122332"/>
            <a:ext cx="5801643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350" b="1" i="1" dirty="0">
                <a:solidFill>
                  <a:srgbClr val="002060"/>
                </a:solidFill>
              </a:rPr>
              <a:t>Forum</a:t>
            </a:r>
            <a:r>
              <a:rPr lang="en-US" sz="1350" b="1" dirty="0">
                <a:solidFill>
                  <a:srgbClr val="002060"/>
                </a:solidFill>
              </a:rPr>
              <a:t> Attendance includes a balanced representation of </a:t>
            </a:r>
            <a:br>
              <a:rPr lang="en-US" sz="1350" b="1" dirty="0">
                <a:solidFill>
                  <a:srgbClr val="002060"/>
                </a:solidFill>
              </a:rPr>
            </a:br>
            <a:r>
              <a:rPr lang="en-US" sz="1350" b="1" dirty="0">
                <a:solidFill>
                  <a:srgbClr val="002060"/>
                </a:solidFill>
              </a:rPr>
              <a:t>the industry with a focus on Buyers &amp; Sellers of Natural Gas.</a:t>
            </a:r>
            <a:r>
              <a:rPr lang="en-US" sz="1350" dirty="0">
                <a:solidFill>
                  <a:srgbClr val="002060"/>
                </a:solidFill>
              </a:rPr>
              <a:t> </a:t>
            </a:r>
            <a:endParaRPr sz="1350" b="1" dirty="0">
              <a:solidFill>
                <a:srgbClr val="002060"/>
              </a:solidFill>
              <a:highlight>
                <a:srgbClr val="FFFF00"/>
              </a:highlight>
              <a:latin typeface="+mn-lt"/>
              <a:ea typeface="Average"/>
              <a:cs typeface="Average"/>
              <a:sym typeface="Average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5FFAF5C-BAB0-1B49-9470-800525CB7E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1674736"/>
              </p:ext>
            </p:extLst>
          </p:nvPr>
        </p:nvGraphicFramePr>
        <p:xfrm>
          <a:off x="606751" y="866309"/>
          <a:ext cx="8041593" cy="4154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8E56D98A-AC80-5148-B9A9-1096C6267FAE}"/>
              </a:ext>
            </a:extLst>
          </p:cNvPr>
          <p:cNvSpPr/>
          <p:nvPr/>
        </p:nvSpPr>
        <p:spPr>
          <a:xfrm>
            <a:off x="1984710" y="1819839"/>
            <a:ext cx="17585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/>
              <a:t>Marketing/Trading (Wholesale/Retail)</a:t>
            </a:r>
            <a:endParaRPr lang="en-US" sz="8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524449-D55D-A040-B1F6-5FA94ABD8598}"/>
              </a:ext>
            </a:extLst>
          </p:cNvPr>
          <p:cNvSpPr/>
          <p:nvPr/>
        </p:nvSpPr>
        <p:spPr>
          <a:xfrm>
            <a:off x="1875884" y="3046163"/>
            <a:ext cx="108876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/>
              <a:t>LDCs/Gas Utility</a:t>
            </a:r>
            <a:endParaRPr lang="en-US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D85FDA-6EEE-A648-BB0C-8C5219929426}"/>
              </a:ext>
            </a:extLst>
          </p:cNvPr>
          <p:cNvSpPr/>
          <p:nvPr/>
        </p:nvSpPr>
        <p:spPr>
          <a:xfrm>
            <a:off x="2250418" y="4531982"/>
            <a:ext cx="193725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/>
              <a:t>Midstream/Pipeline/Storage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7F39B6-31E8-7F4E-B963-9A6C01E4F8FA}"/>
              </a:ext>
            </a:extLst>
          </p:cNvPr>
          <p:cNvSpPr/>
          <p:nvPr/>
        </p:nvSpPr>
        <p:spPr>
          <a:xfrm>
            <a:off x="5143358" y="4574581"/>
            <a:ext cx="156966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/>
              <a:t>Integrated Energy/Majors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22EE98-9AE7-1946-B25F-26E67B9FAEE9}"/>
              </a:ext>
            </a:extLst>
          </p:cNvPr>
          <p:cNvSpPr/>
          <p:nvPr/>
        </p:nvSpPr>
        <p:spPr>
          <a:xfrm>
            <a:off x="6290400" y="3775049"/>
            <a:ext cx="188987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/>
              <a:t>Gas Buyer – </a:t>
            </a:r>
            <a:br>
              <a:rPr lang="en-US" sz="900" b="1" dirty="0"/>
            </a:br>
            <a:r>
              <a:rPr lang="en-US" sz="900" b="1" dirty="0"/>
              <a:t>End Use/Industrial/</a:t>
            </a:r>
            <a:br>
              <a:rPr lang="en-US" sz="900" b="1" dirty="0"/>
            </a:br>
            <a:r>
              <a:rPr lang="en-US" sz="900" b="1" dirty="0"/>
              <a:t>Energy Merchant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2367EC-9230-A644-B8D5-4E58FB54EE9A}"/>
              </a:ext>
            </a:extLst>
          </p:cNvPr>
          <p:cNvSpPr/>
          <p:nvPr/>
        </p:nvSpPr>
        <p:spPr>
          <a:xfrm>
            <a:off x="6212397" y="3032384"/>
            <a:ext cx="138371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1459946D-369C-4A4C-B8EA-22B4D0EE369F}" type="CATEGORYNAME">
              <a:rPr lang="en-US" sz="900" b="1"/>
              <a:pPr/>
              <a:t>Professional Services</a:t>
            </a:fld>
            <a:endParaRPr lang="en-US" sz="9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F7F046-F0E9-F74F-A021-79F8EC982EAA}"/>
              </a:ext>
            </a:extLst>
          </p:cNvPr>
          <p:cNvSpPr/>
          <p:nvPr/>
        </p:nvSpPr>
        <p:spPr>
          <a:xfrm>
            <a:off x="6248720" y="2325184"/>
            <a:ext cx="13780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/>
              <a:t>Product/Service Providers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1AFAC8-D919-EB4A-BAA4-8A5FC79F6CC4}"/>
              </a:ext>
            </a:extLst>
          </p:cNvPr>
          <p:cNvSpPr/>
          <p:nvPr/>
        </p:nvSpPr>
        <p:spPr>
          <a:xfrm>
            <a:off x="6189878" y="1958648"/>
            <a:ext cx="102463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/>
              <a:t>Producers/E&amp;P</a:t>
            </a:r>
            <a:endParaRPr lang="en-US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F0E9266-9795-AE45-85AF-638203A9612C}"/>
              </a:ext>
            </a:extLst>
          </p:cNvPr>
          <p:cNvSpPr/>
          <p:nvPr/>
        </p:nvSpPr>
        <p:spPr>
          <a:xfrm>
            <a:off x="6120170" y="1547032"/>
            <a:ext cx="2009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/>
              <a:t>Financial &amp; Information Products/Services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6D771A2-654F-AB45-81B7-7E788928AD55}"/>
              </a:ext>
            </a:extLst>
          </p:cNvPr>
          <p:cNvSpPr/>
          <p:nvPr/>
        </p:nvSpPr>
        <p:spPr>
          <a:xfrm>
            <a:off x="5519028" y="1455326"/>
            <a:ext cx="51167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923B7399-3471-E945-9656-8B3462BCA3D8}" type="CATEGORYNAME">
              <a:rPr lang="en-US" sz="900" b="1"/>
              <a:pPr/>
              <a:t>Media</a:t>
            </a:fld>
            <a:endParaRPr lang="en-US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ADA668-172E-D24D-B6D7-A2387FC71414}"/>
              </a:ext>
            </a:extLst>
          </p:cNvPr>
          <p:cNvSpPr/>
          <p:nvPr/>
        </p:nvSpPr>
        <p:spPr>
          <a:xfrm>
            <a:off x="4846087" y="1203103"/>
            <a:ext cx="9220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CEEB32FB-1EA6-1C49-8A52-E44BA24ADDE6}" type="CATEGORYNAME">
              <a:rPr lang="en-US" sz="900" b="1" smtClean="0"/>
              <a:pPr/>
              <a:t>Government</a:t>
            </a:fld>
            <a:r>
              <a:rPr lang="en-US" sz="900" b="1" dirty="0"/>
              <a:t>/Regulator</a:t>
            </a:r>
            <a:endParaRPr lang="en-US" b="1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5A25A3E-7EBE-8C4C-B61E-0977917511B6}"/>
              </a:ext>
            </a:extLst>
          </p:cNvPr>
          <p:cNvCxnSpPr>
            <a:cxnSpLocks/>
          </p:cNvCxnSpPr>
          <p:nvPr/>
        </p:nvCxnSpPr>
        <p:spPr>
          <a:xfrm flipV="1">
            <a:off x="5768154" y="2084009"/>
            <a:ext cx="459770" cy="371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5301</TotalTime>
  <Words>2628</Words>
  <Application>Microsoft Macintosh PowerPoint</Application>
  <PresentationFormat>On-screen Show (16:9)</PresentationFormat>
  <Paragraphs>597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Average</vt:lpstr>
      <vt:lpstr>Cambria</vt:lpstr>
      <vt:lpstr>Arial</vt:lpstr>
      <vt:lpstr>Calibri</vt:lpstr>
      <vt:lpstr>Oswald</vt:lpstr>
      <vt:lpstr>Slate</vt:lpstr>
      <vt:lpstr>Office Theme</vt:lpstr>
      <vt:lpstr>Advertising Opportunities with the Forums</vt:lpstr>
      <vt:lpstr>PowerPoint Presentation</vt:lpstr>
      <vt:lpstr>The Forums - a Proven Vehicle to Meet Your Marketing Objectives!   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Driving Audience to YOUR BRAND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Capabilities 2020</dc:title>
  <dc:creator>Jennifer Schwartz</dc:creator>
  <cp:lastModifiedBy>Molly Missimer</cp:lastModifiedBy>
  <cp:revision>181</cp:revision>
  <dcterms:modified xsi:type="dcterms:W3CDTF">2026-01-06T17:23:43Z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11920967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S9.0.3</vt:lpwstr>
  </property>
</Properties>
</file>