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media/image79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73" r:id="rId4"/>
    <p:sldId id="264" r:id="rId5"/>
    <p:sldId id="258" r:id="rId6"/>
    <p:sldId id="259" r:id="rId7"/>
    <p:sldId id="262" r:id="rId8"/>
    <p:sldId id="261" r:id="rId9"/>
    <p:sldId id="263" r:id="rId10"/>
    <p:sldId id="277" r:id="rId11"/>
    <p:sldId id="279" r:id="rId12"/>
    <p:sldId id="282" r:id="rId13"/>
    <p:sldId id="267" r:id="rId14"/>
    <p:sldId id="272" r:id="rId15"/>
  </p:sldIdLst>
  <p:sldSz cx="9144000" cy="5143500" type="screen16x9"/>
  <p:notesSz cx="6858000" cy="9144000"/>
  <p:embeddedFontLst>
    <p:embeddedFont>
      <p:font typeface="Average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Oswald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432FF"/>
    <a:srgbClr val="005A62"/>
    <a:srgbClr val="FF2F92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C8D839-D7BD-4761-AA22-0375A441BFEE}">
  <a:tblStyle styleId="{D8C8D839-D7BD-4761-AA22-0375A441BF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1000"/>
  </p:normalViewPr>
  <p:slideViewPr>
    <p:cSldViewPr snapToGrid="0">
      <p:cViewPr varScale="1">
        <p:scale>
          <a:sx n="136" d="100"/>
          <a:sy n="136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i="1" dirty="0">
                <a:solidFill>
                  <a:srgbClr val="002060"/>
                </a:solidFill>
              </a:rPr>
              <a:t>Forum</a:t>
            </a:r>
            <a:r>
              <a:rPr lang="en-US" sz="2000" dirty="0">
                <a:solidFill>
                  <a:srgbClr val="002060"/>
                </a:solidFill>
              </a:rPr>
              <a:t> Attendee PROFILE</a:t>
            </a:r>
          </a:p>
        </c:rich>
      </c:tx>
      <c:layout>
        <c:manualLayout>
          <c:xMode val="edge"/>
          <c:yMode val="edge"/>
          <c:x val="0.25899259014973774"/>
          <c:y val="3.0566613556172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Forum Attendee Breakdown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82C-7344-AE41-95EE7888CAA8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82C-7344-AE41-95EE7888CAA8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82C-7344-AE41-95EE7888CAA8}"/>
              </c:ext>
            </c:extLst>
          </c:dPt>
          <c:dPt>
            <c:idx val="3"/>
            <c:bubble3D val="0"/>
            <c:spPr>
              <a:solidFill>
                <a:schemeClr val="accent6">
                  <a:lumMod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82C-7344-AE41-95EE7888CAA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82C-7344-AE41-95EE7888CAA8}"/>
              </c:ext>
            </c:extLst>
          </c:dPt>
          <c:dPt>
            <c:idx val="5"/>
            <c:bubble3D val="0"/>
            <c:spPr>
              <a:solidFill>
                <a:srgbClr val="005A6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82C-7344-AE41-95EE7888CAA8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2C-7344-AE41-95EE7888CAA8}"/>
              </c:ext>
            </c:extLst>
          </c:dPt>
          <c:dPt>
            <c:idx val="8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2C-7344-AE41-95EE7888CAA8}"/>
              </c:ext>
            </c:extLst>
          </c:dPt>
          <c:dPt>
            <c:idx val="9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82C-7344-AE41-95EE7888CAA8}"/>
              </c:ext>
            </c:extLst>
          </c:dPt>
          <c:dPt>
            <c:idx val="1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2C-7344-AE41-95EE7888CAA8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82C-7344-AE41-95EE7888CAA8}"/>
              </c:ext>
            </c:extLst>
          </c:dPt>
          <c:dLbls>
            <c:dLbl>
              <c:idx val="0"/>
              <c:layout>
                <c:manualLayout>
                  <c:x val="-3.1585781573377895E-3"/>
                  <c:y val="1.83399681337036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700" baseline="0" dirty="0">
                        <a:solidFill>
                          <a:schemeClr val="accent6">
                            <a:lumMod val="10000"/>
                          </a:schemeClr>
                        </a:solidFill>
                      </a:rPr>
                      <a:t>1.5%</a:t>
                    </a:r>
                    <a:endParaRPr lang="en-US" sz="700" dirty="0">
                      <a:solidFill>
                        <a:schemeClr val="accent6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6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82C-7344-AE41-95EE7888CAA8}"/>
                </c:ext>
              </c:extLst>
            </c:dLbl>
            <c:dLbl>
              <c:idx val="1"/>
              <c:layout>
                <c:manualLayout>
                  <c:x val="-9.4757344720132527E-3"/>
                  <c:y val="4.89065816898764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600" baseline="0" dirty="0">
                        <a:solidFill>
                          <a:schemeClr val="tx1"/>
                        </a:solidFill>
                      </a:rPr>
                      <a:t>1.9%</a:t>
                    </a:r>
                    <a:endParaRPr lang="en-US" sz="6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82C-7344-AE41-95EE7888CAA8}"/>
                </c:ext>
              </c:extLst>
            </c:dLbl>
            <c:dLbl>
              <c:idx val="2"/>
              <c:layout>
                <c:manualLayout>
                  <c:x val="-2.5268625258701851E-2"/>
                  <c:y val="5.50199044011109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700" baseline="0" dirty="0">
                        <a:solidFill>
                          <a:schemeClr val="tx1"/>
                        </a:solidFill>
                      </a:rPr>
                      <a:t>2.82%</a:t>
                    </a:r>
                    <a:endParaRPr lang="en-US" sz="7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82C-7344-AE41-95EE7888CAA8}"/>
                </c:ext>
              </c:extLst>
            </c:dLbl>
            <c:dLbl>
              <c:idx val="3"/>
              <c:layout>
                <c:manualLayout>
                  <c:x val="-3.4744359730715046E-2"/>
                  <c:y val="6.7246549823580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</a:rPr>
                      <a:t>3.85%</a:t>
                    </a:r>
                    <a:endParaRPr lang="en-US" sz="8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82C-7344-AE41-95EE7888CAA8}"/>
                </c:ext>
              </c:extLst>
            </c:dLbl>
            <c:dLbl>
              <c:idx val="4"/>
              <c:layout>
                <c:manualLayout>
                  <c:x val="-5.211653959607257E-2"/>
                  <c:y val="8.25298566016664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aseline="0" dirty="0">
                        <a:solidFill>
                          <a:schemeClr val="tx1"/>
                        </a:solidFill>
                      </a:rPr>
                      <a:t>4.83%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82C-7344-AE41-95EE7888CAA8}"/>
                </c:ext>
              </c:extLst>
            </c:dLbl>
            <c:dLbl>
              <c:idx val="5"/>
              <c:layout>
                <c:manualLayout>
                  <c:x val="-8.6860837150052231E-2"/>
                  <c:y val="6.72465498235800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aseline="0" dirty="0">
                        <a:solidFill>
                          <a:schemeClr val="tx1"/>
                        </a:solidFill>
                      </a:rPr>
                      <a:t>5.59%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959595443340613E-2"/>
                      <c:h val="7.97177281544985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A82C-7344-AE41-95EE7888CAA8}"/>
                </c:ext>
              </c:extLst>
            </c:dLbl>
            <c:dLbl>
              <c:idx val="6"/>
              <c:layout>
                <c:manualLayout>
                  <c:x val="-0.10423307919214525"/>
                  <c:y val="6.113443052232750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aseline="0" dirty="0">
                        <a:solidFill>
                          <a:schemeClr val="tx1"/>
                        </a:solidFill>
                      </a:rPr>
                      <a:t>6.89%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678234150870377E-2"/>
                      <c:h val="5.832109866517763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A82C-7344-AE41-95EE7888CAA8}"/>
                </c:ext>
              </c:extLst>
            </c:dLbl>
            <c:dLbl>
              <c:idx val="7"/>
              <c:layout>
                <c:manualLayout>
                  <c:x val="-0.11370875148742295"/>
                  <c:y val="-9.78130430387546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aseline="0" dirty="0">
                        <a:solidFill>
                          <a:schemeClr val="tx1"/>
                        </a:solidFill>
                      </a:rPr>
                      <a:t>11.56%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44182241006226"/>
                      <c:h val="6.137776002079491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A82C-7344-AE41-95EE7888CAA8}"/>
                </c:ext>
              </c:extLst>
            </c:dLbl>
            <c:dLbl>
              <c:idx val="8"/>
              <c:layout>
                <c:manualLayout>
                  <c:x val="-3.7902937888052893E-2"/>
                  <c:y val="-0.149776406425246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900" baseline="0" dirty="0">
                        <a:solidFill>
                          <a:schemeClr val="tx1"/>
                        </a:solidFill>
                      </a:rPr>
                      <a:t>9.39%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82C-7344-AE41-95EE7888CAA8}"/>
                </c:ext>
              </c:extLst>
            </c:dLbl>
            <c:dLbl>
              <c:idx val="9"/>
              <c:layout>
                <c:manualLayout>
                  <c:x val="4.4220094202728238E-2"/>
                  <c:y val="-0.162003051847715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900" baseline="0" dirty="0">
                        <a:solidFill>
                          <a:schemeClr val="tx1"/>
                        </a:solidFill>
                      </a:rPr>
                      <a:t>14.50%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82C-7344-AE41-95EE7888CAA8}"/>
                </c:ext>
              </c:extLst>
            </c:dLbl>
            <c:dLbl>
              <c:idx val="10"/>
              <c:layout>
                <c:manualLayout>
                  <c:x val="0.1247638372148404"/>
                  <c:y val="-4.58496796522626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aseline="0" dirty="0">
                        <a:solidFill>
                          <a:schemeClr val="tx1"/>
                        </a:solidFill>
                      </a:rPr>
                      <a:t>18.51%</a:t>
                    </a:r>
                    <a:endParaRPr lang="en-US" sz="8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310934537472865E-2"/>
                      <c:h val="9.5001034932584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82C-7344-AE41-95EE7888CAA8}"/>
                </c:ext>
              </c:extLst>
            </c:dLbl>
            <c:dLbl>
              <c:idx val="11"/>
              <c:layout>
                <c:manualLayout>
                  <c:x val="0.10818136406555268"/>
                  <c:y val="0.163531623207520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  <a:p>
                    <a:pPr>
                      <a:defRPr sz="900">
                        <a:solidFill>
                          <a:srgbClr val="000000"/>
                        </a:solidFill>
                      </a:defRPr>
                    </a:pPr>
                    <a:r>
                      <a:rPr lang="en-US" sz="900" baseline="0" dirty="0">
                        <a:solidFill>
                          <a:schemeClr val="tx1"/>
                        </a:solidFill>
                      </a:rPr>
                      <a:t>18.62%</a:t>
                    </a:r>
                    <a:endParaRPr lang="en-US" sz="9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20442591411924"/>
                      <c:h val="0.128624309844375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A82C-7344-AE41-95EE7888C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Other</c:v>
                </c:pt>
                <c:pt idx="1">
                  <c:v>Government/Regulator</c:v>
                </c:pt>
                <c:pt idx="2">
                  <c:v>Media</c:v>
                </c:pt>
                <c:pt idx="3">
                  <c:v>Financial &amp; Information Products/Services</c:v>
                </c:pt>
                <c:pt idx="4">
                  <c:v>Producers/E&amp;P</c:v>
                </c:pt>
                <c:pt idx="5">
                  <c:v>Product/Service Providers</c:v>
                </c:pt>
                <c:pt idx="6">
                  <c:v>Professional Services</c:v>
                </c:pt>
                <c:pt idx="7">
                  <c:v>Gas Buyer - End Use/Industrial/Energy Merchant</c:v>
                </c:pt>
                <c:pt idx="8">
                  <c:v>Integrated Energy/Majors</c:v>
                </c:pt>
                <c:pt idx="9">
                  <c:v>Midstream/Pipeline/Storage</c:v>
                </c:pt>
                <c:pt idx="10">
                  <c:v>LDCs/Gas Utility</c:v>
                </c:pt>
                <c:pt idx="11">
                  <c:v>Marketers/Trading (Wholesale/Retail)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1.5200868621064061E-2</c:v>
                </c:pt>
                <c:pt idx="1">
                  <c:v>1.9001085776330078E-2</c:v>
                </c:pt>
                <c:pt idx="2">
                  <c:v>2.8230184581976112E-2</c:v>
                </c:pt>
                <c:pt idx="3">
                  <c:v>3.8545059717698157E-2</c:v>
                </c:pt>
                <c:pt idx="4">
                  <c:v>4.8317046688382194E-2</c:v>
                </c:pt>
                <c:pt idx="5">
                  <c:v>5.5917480998914221E-2</c:v>
                </c:pt>
                <c:pt idx="6">
                  <c:v>6.8946796959826279E-2</c:v>
                </c:pt>
                <c:pt idx="7">
                  <c:v>0.11563517915309446</c:v>
                </c:pt>
                <c:pt idx="8">
                  <c:v>9.3919652551574376E-2</c:v>
                </c:pt>
                <c:pt idx="9">
                  <c:v>0.14495114006514659</c:v>
                </c:pt>
                <c:pt idx="10">
                  <c:v>0.18512486427795874</c:v>
                </c:pt>
                <c:pt idx="11">
                  <c:v>0.18621064060803474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C-7344-AE41-95EE7888CAA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0.15515</cdr:x>
      <cdr:y>0.14115</cdr:y>
    </cdr:from>
    <cdr:to>
      <cdr:x>0.29104</cdr:x>
      <cdr:y>0.20903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57C8109-7889-0E41-812F-55FCD9FA6AA1}"/>
            </a:ext>
          </a:extLst>
        </cdr:cNvPr>
        <cdr:cNvSpPr txBox="1"/>
      </cdr:nvSpPr>
      <cdr:spPr>
        <a:xfrm xmlns:a="http://schemas.openxmlformats.org/drawingml/2006/main">
          <a:off x="1247686" y="586476"/>
          <a:ext cx="1092705" cy="282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0.11158</cdr:x>
      <cdr:y>0.68827</cdr:y>
    </cdr:from>
    <cdr:to>
      <cdr:x>0.3135</cdr:x>
      <cdr:y>0.79728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6E86740-44EE-BF4F-B75B-E51651131380}"/>
            </a:ext>
          </a:extLst>
        </cdr:cNvPr>
        <cdr:cNvSpPr txBox="1"/>
      </cdr:nvSpPr>
      <cdr:spPr>
        <a:xfrm xmlns:a="http://schemas.openxmlformats.org/drawingml/2006/main">
          <a:off x="897309" y="2859657"/>
          <a:ext cx="1623701" cy="452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0.80024</cdr:x>
      <cdr:y>0.56694</cdr:y>
    </cdr:from>
    <cdr:to>
      <cdr:x>0.94139</cdr:x>
      <cdr:y>0.66136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A648976-0F5D-2145-BF67-7A0409712788}"/>
            </a:ext>
          </a:extLst>
        </cdr:cNvPr>
        <cdr:cNvSpPr txBox="1"/>
      </cdr:nvSpPr>
      <cdr:spPr>
        <a:xfrm xmlns:a="http://schemas.openxmlformats.org/drawingml/2006/main">
          <a:off x="6435180" y="2355545"/>
          <a:ext cx="1135117" cy="392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0.7558</cdr:x>
      <cdr:y>0.62249</cdr:y>
    </cdr:from>
    <cdr:to>
      <cdr:x>0.93224</cdr:x>
      <cdr:y>0.72566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CE972C51-C9ED-034D-82F1-8546513CB356}"/>
            </a:ext>
          </a:extLst>
        </cdr:cNvPr>
        <cdr:cNvSpPr txBox="1"/>
      </cdr:nvSpPr>
      <cdr:spPr>
        <a:xfrm xmlns:a="http://schemas.openxmlformats.org/drawingml/2006/main">
          <a:off x="6077828" y="2586377"/>
          <a:ext cx="1418897" cy="428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0.74495</cdr:x>
      <cdr:y>0.59472</cdr:y>
    </cdr:from>
    <cdr:to>
      <cdr:x>0.94687</cdr:x>
      <cdr:y>0.68004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6B5BAA98-7098-8B4F-8C99-8C117E10938C}"/>
            </a:ext>
          </a:extLst>
        </cdr:cNvPr>
        <cdr:cNvSpPr txBox="1"/>
      </cdr:nvSpPr>
      <cdr:spPr>
        <a:xfrm xmlns:a="http://schemas.openxmlformats.org/drawingml/2006/main">
          <a:off x="5990602" y="2470961"/>
          <a:ext cx="1623701" cy="354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0.83741</cdr:x>
      <cdr:y>0.43679</cdr:y>
    </cdr:from>
    <cdr:to>
      <cdr:x>0.96599</cdr:x>
      <cdr:y>0.56694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98FB1CBD-D2A7-F349-B37D-E8C839542FBA}"/>
            </a:ext>
          </a:extLst>
        </cdr:cNvPr>
        <cdr:cNvSpPr txBox="1"/>
      </cdr:nvSpPr>
      <cdr:spPr>
        <a:xfrm xmlns:a="http://schemas.openxmlformats.org/drawingml/2006/main">
          <a:off x="6734086" y="1814810"/>
          <a:ext cx="1034042" cy="540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0.85122</cdr:x>
      <cdr:y>0.27262</cdr:y>
    </cdr:from>
    <cdr:to>
      <cdr:x>0.93624</cdr:x>
      <cdr:y>0.34237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21CD1BD9-BB9C-F94F-9529-A54A818F0F09}"/>
            </a:ext>
          </a:extLst>
        </cdr:cNvPr>
        <cdr:cNvSpPr txBox="1"/>
      </cdr:nvSpPr>
      <cdr:spPr>
        <a:xfrm xmlns:a="http://schemas.openxmlformats.org/drawingml/2006/main">
          <a:off x="6845182" y="1132699"/>
          <a:ext cx="683663" cy="289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0.78825</cdr:x>
      <cdr:y>0.18435</cdr:y>
    </cdr:from>
    <cdr:to>
      <cdr:x>0.9144</cdr:x>
      <cdr:y>0.28671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9C7A75FF-5E3B-5440-8B9A-8EDC55412438}"/>
            </a:ext>
          </a:extLst>
        </cdr:cNvPr>
        <cdr:cNvSpPr txBox="1"/>
      </cdr:nvSpPr>
      <cdr:spPr>
        <a:xfrm xmlns:a="http://schemas.openxmlformats.org/drawingml/2006/main">
          <a:off x="6338791" y="765938"/>
          <a:ext cx="1014430" cy="425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0.78312</cdr:x>
      <cdr:y>0.14938</cdr:y>
    </cdr:from>
    <cdr:to>
      <cdr:x>0.97237</cdr:x>
      <cdr:y>0.25314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7BBAE8DB-DC34-5842-A280-29F9C8B33A61}"/>
            </a:ext>
          </a:extLst>
        </cdr:cNvPr>
        <cdr:cNvSpPr txBox="1"/>
      </cdr:nvSpPr>
      <cdr:spPr>
        <a:xfrm xmlns:a="http://schemas.openxmlformats.org/drawingml/2006/main">
          <a:off x="6297501" y="620659"/>
          <a:ext cx="1521901" cy="431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0.80446</cdr:x>
      <cdr:y>0.07328</cdr:y>
    </cdr:from>
    <cdr:to>
      <cdr:x>0.92349</cdr:x>
      <cdr:y>0.16731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033A859A-772B-FF4F-B7E2-2C6D198558A8}"/>
            </a:ext>
          </a:extLst>
        </cdr:cNvPr>
        <cdr:cNvSpPr txBox="1"/>
      </cdr:nvSpPr>
      <cdr:spPr>
        <a:xfrm xmlns:a="http://schemas.openxmlformats.org/drawingml/2006/main">
          <a:off x="6469167" y="304465"/>
          <a:ext cx="957129" cy="390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0.82465</cdr:x>
      <cdr:y>0.06505</cdr:y>
    </cdr:from>
    <cdr:to>
      <cdr:x>0.95537</cdr:x>
      <cdr:y>0.17256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BCDC65A6-D418-BE46-A864-D49E8E8B3CBB}"/>
            </a:ext>
          </a:extLst>
        </cdr:cNvPr>
        <cdr:cNvSpPr txBox="1"/>
      </cdr:nvSpPr>
      <cdr:spPr>
        <a:xfrm xmlns:a="http://schemas.openxmlformats.org/drawingml/2006/main">
          <a:off x="6631537" y="270282"/>
          <a:ext cx="1051133" cy="446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0.3839</cdr:x>
      <cdr:y>0.10652</cdr:y>
    </cdr:from>
    <cdr:to>
      <cdr:x>0.44514</cdr:x>
      <cdr:y>0.16208</cdr:y>
    </cdr:to>
    <cdr:sp macro="" textlink="">
      <cdr:nvSpPr>
        <cdr:cNvPr id="17" name="Rectangle 16">
          <a:extLst xmlns:a="http://schemas.openxmlformats.org/drawingml/2006/main">
            <a:ext uri="{FF2B5EF4-FFF2-40B4-BE49-F238E27FC236}">
              <a16:creationId xmlns:a16="http://schemas.microsoft.com/office/drawing/2014/main" id="{D6D771A2-654F-AB45-81B7-7E788928AD55}"/>
            </a:ext>
          </a:extLst>
        </cdr:cNvPr>
        <cdr:cNvSpPr/>
      </cdr:nvSpPr>
      <cdr:spPr>
        <a:xfrm xmlns:a="http://schemas.openxmlformats.org/drawingml/2006/main">
          <a:off x="3087192" y="442590"/>
          <a:ext cx="492443" cy="23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900" b="1" dirty="0"/>
            <a:t>Other</a:t>
          </a:r>
          <a:endParaRPr lang="en-US" b="1" dirty="0"/>
        </a:p>
      </cdr:txBody>
    </cdr:sp>
  </cdr:relSizeAnchor>
  <cdr:relSizeAnchor xmlns:cdr="http://schemas.openxmlformats.org/drawingml/2006/chartDrawing">
    <cdr:from>
      <cdr:x>0.30951</cdr:x>
      <cdr:y>0.28671</cdr:y>
    </cdr:from>
    <cdr:to>
      <cdr:x>0.35184</cdr:x>
      <cdr:y>0.30869</cdr:y>
    </cdr:to>
    <cdr:cxnSp macro="">
      <cdr:nvCxnSpPr>
        <cdr:cNvPr id="19" name="Straight Connector 18">
          <a:extLst xmlns:a="http://schemas.openxmlformats.org/drawingml/2006/main">
            <a:ext uri="{FF2B5EF4-FFF2-40B4-BE49-F238E27FC236}">
              <a16:creationId xmlns:a16="http://schemas.microsoft.com/office/drawing/2014/main" id="{98AC03DF-2732-C647-91FA-6831CA6B443B}"/>
            </a:ext>
          </a:extLst>
        </cdr:cNvPr>
        <cdr:cNvCxnSpPr/>
      </cdr:nvCxnSpPr>
      <cdr:spPr>
        <a:xfrm xmlns:a="http://schemas.openxmlformats.org/drawingml/2006/main">
          <a:off x="2488924" y="1191257"/>
          <a:ext cx="340430" cy="913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0.283</cdr:x>
      <cdr:y>0.56949</cdr:y>
    </cdr:from>
    <cdr:to>
      <cdr:x>0.30925</cdr:x>
      <cdr:y>0.59964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65A25A3E-7EBE-8C4C-B61E-0977917511B6}"/>
            </a:ext>
          </a:extLst>
        </cdr:cNvPr>
        <cdr:cNvCxnSpPr/>
      </cdr:nvCxnSpPr>
      <cdr:spPr>
        <a:xfrm xmlns:a="http://schemas.openxmlformats.org/drawingml/2006/main">
          <a:off x="2275786" y="2366143"/>
          <a:ext cx="211077" cy="1252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0.34798</cdr:x>
      <cdr:y>0.8384</cdr:y>
    </cdr:from>
    <cdr:to>
      <cdr:x>0.38576</cdr:x>
      <cdr:y>0.89251</cdr:y>
    </cdr:to>
    <cdr:cxnSp macro="">
      <cdr:nvCxnSpPr>
        <cdr:cNvPr id="23" name="Straight Connector 22">
          <a:extLst xmlns:a="http://schemas.openxmlformats.org/drawingml/2006/main">
            <a:ext uri="{FF2B5EF4-FFF2-40B4-BE49-F238E27FC236}">
              <a16:creationId xmlns:a16="http://schemas.microsoft.com/office/drawing/2014/main" id="{65A25A3E-7EBE-8C4C-B61E-0977917511B6}"/>
            </a:ext>
          </a:extLst>
        </cdr:cNvPr>
        <cdr:cNvCxnSpPr/>
      </cdr:nvCxnSpPr>
      <cdr:spPr>
        <a:xfrm xmlns:a="http://schemas.openxmlformats.org/drawingml/2006/main" flipV="1">
          <a:off x="2798300" y="3483437"/>
          <a:ext cx="303825" cy="22483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0.58848</cdr:x>
      <cdr:y>0.87085</cdr:y>
    </cdr:from>
    <cdr:to>
      <cdr:x>0.61788</cdr:x>
      <cdr:y>0.91004</cdr:y>
    </cdr:to>
    <cdr:cxnSp macro="">
      <cdr:nvCxnSpPr>
        <cdr:cNvPr id="26" name="Straight Connector 25">
          <a:extLst xmlns:a="http://schemas.openxmlformats.org/drawingml/2006/main">
            <a:ext uri="{FF2B5EF4-FFF2-40B4-BE49-F238E27FC236}">
              <a16:creationId xmlns:a16="http://schemas.microsoft.com/office/drawing/2014/main" id="{65A25A3E-7EBE-8C4C-B61E-0977917511B6}"/>
            </a:ext>
          </a:extLst>
        </cdr:cNvPr>
        <cdr:cNvCxnSpPr/>
      </cdr:nvCxnSpPr>
      <cdr:spPr>
        <a:xfrm xmlns:a="http://schemas.openxmlformats.org/drawingml/2006/main">
          <a:off x="4732317" y="3618260"/>
          <a:ext cx="236427" cy="1628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0.66316</cdr:x>
      <cdr:y>0.72566</cdr:y>
    </cdr:from>
    <cdr:to>
      <cdr:x>0.71454</cdr:x>
      <cdr:y>0.7438</cdr:y>
    </cdr:to>
    <cdr:cxnSp macro="">
      <cdr:nvCxnSpPr>
        <cdr:cNvPr id="29" name="Straight Connector 28">
          <a:extLst xmlns:a="http://schemas.openxmlformats.org/drawingml/2006/main">
            <a:ext uri="{FF2B5EF4-FFF2-40B4-BE49-F238E27FC236}">
              <a16:creationId xmlns:a16="http://schemas.microsoft.com/office/drawing/2014/main" id="{65A25A3E-7EBE-8C4C-B61E-0977917511B6}"/>
            </a:ext>
          </a:extLst>
        </cdr:cNvPr>
        <cdr:cNvCxnSpPr/>
      </cdr:nvCxnSpPr>
      <cdr:spPr>
        <a:xfrm xmlns:a="http://schemas.openxmlformats.org/drawingml/2006/main">
          <a:off x="5332824" y="3015011"/>
          <a:ext cx="413177" cy="753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0.68754</cdr:x>
      <cdr:y>0.52411</cdr:y>
    </cdr:from>
    <cdr:to>
      <cdr:x>0.70678</cdr:x>
      <cdr:y>0.54227</cdr:y>
    </cdr:to>
    <cdr:cxnSp macro="">
      <cdr:nvCxnSpPr>
        <cdr:cNvPr id="31" name="Straight Connector 30">
          <a:extLst xmlns:a="http://schemas.openxmlformats.org/drawingml/2006/main">
            <a:ext uri="{FF2B5EF4-FFF2-40B4-BE49-F238E27FC236}">
              <a16:creationId xmlns:a16="http://schemas.microsoft.com/office/drawing/2014/main" id="{65A25A3E-7EBE-8C4C-B61E-0977917511B6}"/>
            </a:ext>
          </a:extLst>
        </cdr:cNvPr>
        <cdr:cNvCxnSpPr/>
      </cdr:nvCxnSpPr>
      <cdr:spPr>
        <a:xfrm xmlns:a="http://schemas.openxmlformats.org/drawingml/2006/main">
          <a:off x="5528946" y="2177619"/>
          <a:ext cx="154703" cy="754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0.66902</cdr:x>
      <cdr:y>0.38958</cdr:y>
    </cdr:from>
    <cdr:to>
      <cdr:x>0.70678</cdr:x>
      <cdr:y>0.39416</cdr:y>
    </cdr:to>
    <cdr:cxnSp macro="">
      <cdr:nvCxnSpPr>
        <cdr:cNvPr id="34" name="Straight Connector 33">
          <a:extLst xmlns:a="http://schemas.openxmlformats.org/drawingml/2006/main">
            <a:ext uri="{FF2B5EF4-FFF2-40B4-BE49-F238E27FC236}">
              <a16:creationId xmlns:a16="http://schemas.microsoft.com/office/drawing/2014/main" id="{65A25A3E-7EBE-8C4C-B61E-0977917511B6}"/>
            </a:ext>
          </a:extLst>
        </cdr:cNvPr>
        <cdr:cNvCxnSpPr/>
      </cdr:nvCxnSpPr>
      <cdr:spPr>
        <a:xfrm xmlns:a="http://schemas.openxmlformats.org/drawingml/2006/main" flipV="1">
          <a:off x="5379987" y="1618656"/>
          <a:ext cx="303662" cy="19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0.59498</cdr:x>
      <cdr:y>0.19527</cdr:y>
    </cdr:from>
    <cdr:to>
      <cdr:x>0.68885</cdr:x>
      <cdr:y>0.23519</cdr:y>
    </cdr:to>
    <cdr:cxnSp macro="">
      <cdr:nvCxnSpPr>
        <cdr:cNvPr id="36" name="Straight Connector 35">
          <a:extLst xmlns:a="http://schemas.openxmlformats.org/drawingml/2006/main">
            <a:ext uri="{FF2B5EF4-FFF2-40B4-BE49-F238E27FC236}">
              <a16:creationId xmlns:a16="http://schemas.microsoft.com/office/drawing/2014/main" id="{65A25A3E-7EBE-8C4C-B61E-0977917511B6}"/>
            </a:ext>
          </a:extLst>
        </cdr:cNvPr>
        <cdr:cNvCxnSpPr/>
      </cdr:nvCxnSpPr>
      <cdr:spPr>
        <a:xfrm xmlns:a="http://schemas.openxmlformats.org/drawingml/2006/main" flipV="1">
          <a:off x="4784587" y="811338"/>
          <a:ext cx="754826" cy="16584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0.56051</cdr:x>
      <cdr:y>0.17418</cdr:y>
    </cdr:from>
    <cdr:to>
      <cdr:x>0.62029</cdr:x>
      <cdr:y>0.20066</cdr:y>
    </cdr:to>
    <cdr:cxnSp macro="">
      <cdr:nvCxnSpPr>
        <cdr:cNvPr id="38" name="Straight Connector 37">
          <a:extLst xmlns:a="http://schemas.openxmlformats.org/drawingml/2006/main">
            <a:ext uri="{FF2B5EF4-FFF2-40B4-BE49-F238E27FC236}">
              <a16:creationId xmlns:a16="http://schemas.microsoft.com/office/drawing/2014/main" id="{65A25A3E-7EBE-8C4C-B61E-0977917511B6}"/>
            </a:ext>
          </a:extLst>
        </cdr:cNvPr>
        <cdr:cNvCxnSpPr/>
      </cdr:nvCxnSpPr>
      <cdr:spPr>
        <a:xfrm xmlns:a="http://schemas.openxmlformats.org/drawingml/2006/main" flipV="1">
          <a:off x="4507400" y="723713"/>
          <a:ext cx="480734" cy="1100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0.53975</cdr:x>
      <cdr:y>0.15912</cdr:y>
    </cdr:from>
    <cdr:to>
      <cdr:x>0.5526</cdr:x>
      <cdr:y>0.19092</cdr:y>
    </cdr:to>
    <cdr:cxnSp macro="">
      <cdr:nvCxnSpPr>
        <cdr:cNvPr id="40" name="Straight Connector 39">
          <a:extLst xmlns:a="http://schemas.openxmlformats.org/drawingml/2006/main">
            <a:ext uri="{FF2B5EF4-FFF2-40B4-BE49-F238E27FC236}">
              <a16:creationId xmlns:a16="http://schemas.microsoft.com/office/drawing/2014/main" id="{65A25A3E-7EBE-8C4C-B61E-0977917511B6}"/>
            </a:ext>
          </a:extLst>
        </cdr:cNvPr>
        <cdr:cNvCxnSpPr/>
      </cdr:nvCxnSpPr>
      <cdr:spPr>
        <a:xfrm xmlns:a="http://schemas.openxmlformats.org/drawingml/2006/main" flipV="1">
          <a:off x="4340467" y="661142"/>
          <a:ext cx="103346" cy="1321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0.43879</cdr:x>
      <cdr:y>0.1415</cdr:y>
    </cdr:from>
    <cdr:to>
      <cdr:x>0.49201</cdr:x>
      <cdr:y>0.17758</cdr:y>
    </cdr:to>
    <cdr:cxnSp macro="">
      <cdr:nvCxnSpPr>
        <cdr:cNvPr id="43" name="Straight Connector 42">
          <a:extLst xmlns:a="http://schemas.openxmlformats.org/drawingml/2006/main">
            <a:ext uri="{FF2B5EF4-FFF2-40B4-BE49-F238E27FC236}">
              <a16:creationId xmlns:a16="http://schemas.microsoft.com/office/drawing/2014/main" id="{65A25A3E-7EBE-8C4C-B61E-0977917511B6}"/>
            </a:ext>
          </a:extLst>
        </cdr:cNvPr>
        <cdr:cNvCxnSpPr/>
      </cdr:nvCxnSpPr>
      <cdr:spPr>
        <a:xfrm xmlns:a="http://schemas.openxmlformats.org/drawingml/2006/main">
          <a:off x="3528563" y="587929"/>
          <a:ext cx="427976" cy="1498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0ddc386b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0ddc386b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5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18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3a7a0eef3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3a7a0eef3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699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dcc9878ea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dcc9878ea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5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dcc9878e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dcc9878e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f2704657f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6f2704657f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edd18d9da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edd18d9da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3a7a0ee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3a7a0ee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3c157bae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3c157bae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3a7a0eef3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3a7a0eef3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dcc9878e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dcc9878e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08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88938" y="1759744"/>
            <a:ext cx="3421062" cy="497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3962400" y="1759744"/>
            <a:ext cx="3421064" cy="497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575049" y="204788"/>
            <a:ext cx="5111751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 rot="5400000">
            <a:off x="3291284" y="2646760"/>
            <a:ext cx="6436519" cy="174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 rot="5400000">
            <a:off x="-282177" y="973535"/>
            <a:ext cx="6436519" cy="509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rgbClr val="1C355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Average"/>
              <a:buChar char="●"/>
              <a:defRPr sz="1800"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Average"/>
              <a:buChar char="○"/>
              <a:defRPr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Average"/>
              <a:buChar char="■"/>
              <a:defRPr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Average"/>
              <a:buChar char="●"/>
              <a:defRPr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Average"/>
              <a:buChar char="○"/>
              <a:defRPr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Average"/>
              <a:buChar char="■"/>
              <a:defRPr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Average"/>
              <a:buChar char="●"/>
              <a:defRPr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Average"/>
              <a:buChar char="○"/>
              <a:defRPr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1C232"/>
              </a:buClr>
              <a:buSzPts val="1400"/>
              <a:buFont typeface="Average"/>
              <a:buChar char="■"/>
              <a:defRPr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57200" y="4767263"/>
            <a:ext cx="822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dcgasforums.com/advertise-your-company-on-the-ldc-gas-forum-website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dcgasforums.com/sponsorship-opportunities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ulfcoastenergyforum.com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ldcgasforum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4.jpg"/><Relationship Id="rId4" Type="http://schemas.openxmlformats.org/officeDocument/2006/relationships/image" Target="../media/image2.png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jpeg"/><Relationship Id="rId21" Type="http://schemas.openxmlformats.org/officeDocument/2006/relationships/image" Target="../media/image28.jpg"/><Relationship Id="rId42" Type="http://schemas.openxmlformats.org/officeDocument/2006/relationships/image" Target="../media/image49.jpg"/><Relationship Id="rId47" Type="http://schemas.openxmlformats.org/officeDocument/2006/relationships/image" Target="../media/image54.jpg"/><Relationship Id="rId63" Type="http://schemas.openxmlformats.org/officeDocument/2006/relationships/image" Target="../media/image70.jpg"/><Relationship Id="rId68" Type="http://schemas.openxmlformats.org/officeDocument/2006/relationships/image" Target="../media/image75.jpg"/><Relationship Id="rId16" Type="http://schemas.openxmlformats.org/officeDocument/2006/relationships/image" Target="../media/image23.png"/><Relationship Id="rId11" Type="http://schemas.openxmlformats.org/officeDocument/2006/relationships/image" Target="../media/image18.jpg"/><Relationship Id="rId24" Type="http://schemas.openxmlformats.org/officeDocument/2006/relationships/image" Target="../media/image31.jpg"/><Relationship Id="rId32" Type="http://schemas.openxmlformats.org/officeDocument/2006/relationships/image" Target="../media/image39.jpg"/><Relationship Id="rId37" Type="http://schemas.openxmlformats.org/officeDocument/2006/relationships/image" Target="../media/image44.jpg"/><Relationship Id="rId40" Type="http://schemas.openxmlformats.org/officeDocument/2006/relationships/image" Target="../media/image47.jpg"/><Relationship Id="rId45" Type="http://schemas.openxmlformats.org/officeDocument/2006/relationships/image" Target="../media/image52.jpg"/><Relationship Id="rId53" Type="http://schemas.openxmlformats.org/officeDocument/2006/relationships/image" Target="../media/image60.png"/><Relationship Id="rId58" Type="http://schemas.openxmlformats.org/officeDocument/2006/relationships/image" Target="../media/image65.jpg"/><Relationship Id="rId66" Type="http://schemas.openxmlformats.org/officeDocument/2006/relationships/image" Target="../media/image73.jpg"/><Relationship Id="rId74" Type="http://schemas.openxmlformats.org/officeDocument/2006/relationships/image" Target="../media/image81.jpg"/><Relationship Id="rId79" Type="http://schemas.openxmlformats.org/officeDocument/2006/relationships/image" Target="../media/image86.jpg"/><Relationship Id="rId5" Type="http://schemas.openxmlformats.org/officeDocument/2006/relationships/image" Target="../media/image12.jpg"/><Relationship Id="rId61" Type="http://schemas.openxmlformats.org/officeDocument/2006/relationships/image" Target="../media/image68.jpg"/><Relationship Id="rId19" Type="http://schemas.openxmlformats.org/officeDocument/2006/relationships/image" Target="../media/image26.jpg"/><Relationship Id="rId14" Type="http://schemas.openxmlformats.org/officeDocument/2006/relationships/image" Target="../media/image21.jpg"/><Relationship Id="rId22" Type="http://schemas.openxmlformats.org/officeDocument/2006/relationships/image" Target="../media/image29.jpg"/><Relationship Id="rId27" Type="http://schemas.openxmlformats.org/officeDocument/2006/relationships/image" Target="../media/image34.jpg"/><Relationship Id="rId30" Type="http://schemas.openxmlformats.org/officeDocument/2006/relationships/image" Target="../media/image37.jpg"/><Relationship Id="rId35" Type="http://schemas.openxmlformats.org/officeDocument/2006/relationships/image" Target="../media/image42.jpg"/><Relationship Id="rId43" Type="http://schemas.openxmlformats.org/officeDocument/2006/relationships/image" Target="../media/image50.jpg"/><Relationship Id="rId48" Type="http://schemas.openxmlformats.org/officeDocument/2006/relationships/image" Target="../media/image55.jpg"/><Relationship Id="rId56" Type="http://schemas.openxmlformats.org/officeDocument/2006/relationships/image" Target="../media/image63.jpg"/><Relationship Id="rId64" Type="http://schemas.openxmlformats.org/officeDocument/2006/relationships/image" Target="../media/image71.jpg"/><Relationship Id="rId69" Type="http://schemas.openxmlformats.org/officeDocument/2006/relationships/image" Target="../media/image76.jpg"/><Relationship Id="rId77" Type="http://schemas.openxmlformats.org/officeDocument/2006/relationships/image" Target="../media/image84.jpg"/><Relationship Id="rId8" Type="http://schemas.openxmlformats.org/officeDocument/2006/relationships/image" Target="../media/image15.jpg"/><Relationship Id="rId51" Type="http://schemas.openxmlformats.org/officeDocument/2006/relationships/image" Target="../media/image58.jpg"/><Relationship Id="rId72" Type="http://schemas.openxmlformats.org/officeDocument/2006/relationships/image" Target="../media/image79.jpg"/><Relationship Id="rId80" Type="http://schemas.openxmlformats.org/officeDocument/2006/relationships/image" Target="../media/image87.jpg"/><Relationship Id="rId3" Type="http://schemas.openxmlformats.org/officeDocument/2006/relationships/image" Target="../media/image4.jp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5" Type="http://schemas.openxmlformats.org/officeDocument/2006/relationships/image" Target="../media/image32.JPG"/><Relationship Id="rId33" Type="http://schemas.openxmlformats.org/officeDocument/2006/relationships/image" Target="../media/image40.jpg"/><Relationship Id="rId38" Type="http://schemas.openxmlformats.org/officeDocument/2006/relationships/image" Target="../media/image45.jpg"/><Relationship Id="rId46" Type="http://schemas.openxmlformats.org/officeDocument/2006/relationships/image" Target="../media/image53.jpg"/><Relationship Id="rId59" Type="http://schemas.openxmlformats.org/officeDocument/2006/relationships/image" Target="../media/image66.jpg"/><Relationship Id="rId67" Type="http://schemas.openxmlformats.org/officeDocument/2006/relationships/image" Target="../media/image74.emf"/><Relationship Id="rId20" Type="http://schemas.openxmlformats.org/officeDocument/2006/relationships/image" Target="../media/image27.jpg"/><Relationship Id="rId41" Type="http://schemas.openxmlformats.org/officeDocument/2006/relationships/image" Target="../media/image48.jpg"/><Relationship Id="rId54" Type="http://schemas.openxmlformats.org/officeDocument/2006/relationships/image" Target="../media/image61.jpg"/><Relationship Id="rId62" Type="http://schemas.openxmlformats.org/officeDocument/2006/relationships/image" Target="../media/image69.jpg"/><Relationship Id="rId70" Type="http://schemas.openxmlformats.org/officeDocument/2006/relationships/image" Target="../media/image77.jpg"/><Relationship Id="rId75" Type="http://schemas.openxmlformats.org/officeDocument/2006/relationships/image" Target="../media/image8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5" Type="http://schemas.openxmlformats.org/officeDocument/2006/relationships/image" Target="../media/image22.jpg"/><Relationship Id="rId23" Type="http://schemas.openxmlformats.org/officeDocument/2006/relationships/image" Target="../media/image30.jpg"/><Relationship Id="rId28" Type="http://schemas.openxmlformats.org/officeDocument/2006/relationships/image" Target="../media/image35.jpg"/><Relationship Id="rId36" Type="http://schemas.openxmlformats.org/officeDocument/2006/relationships/image" Target="../media/image43.jpg"/><Relationship Id="rId49" Type="http://schemas.openxmlformats.org/officeDocument/2006/relationships/image" Target="../media/image56.jpg"/><Relationship Id="rId57" Type="http://schemas.openxmlformats.org/officeDocument/2006/relationships/image" Target="../media/image64.jpg"/><Relationship Id="rId10" Type="http://schemas.openxmlformats.org/officeDocument/2006/relationships/image" Target="../media/image17.jpg"/><Relationship Id="rId31" Type="http://schemas.openxmlformats.org/officeDocument/2006/relationships/image" Target="../media/image38.jpg"/><Relationship Id="rId44" Type="http://schemas.openxmlformats.org/officeDocument/2006/relationships/image" Target="../media/image51.jpg"/><Relationship Id="rId52" Type="http://schemas.openxmlformats.org/officeDocument/2006/relationships/image" Target="../media/image59.jpg"/><Relationship Id="rId60" Type="http://schemas.openxmlformats.org/officeDocument/2006/relationships/image" Target="../media/image67.jpg"/><Relationship Id="rId65" Type="http://schemas.openxmlformats.org/officeDocument/2006/relationships/image" Target="../media/image72.jpg"/><Relationship Id="rId73" Type="http://schemas.openxmlformats.org/officeDocument/2006/relationships/image" Target="../media/image80.jpg"/><Relationship Id="rId78" Type="http://schemas.openxmlformats.org/officeDocument/2006/relationships/image" Target="../media/image85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39" Type="http://schemas.openxmlformats.org/officeDocument/2006/relationships/image" Target="../media/image46.jpg"/><Relationship Id="rId34" Type="http://schemas.openxmlformats.org/officeDocument/2006/relationships/image" Target="../media/image41.jpg"/><Relationship Id="rId50" Type="http://schemas.openxmlformats.org/officeDocument/2006/relationships/image" Target="../media/image57.jpg"/><Relationship Id="rId55" Type="http://schemas.openxmlformats.org/officeDocument/2006/relationships/image" Target="../media/image62.jpg"/><Relationship Id="rId76" Type="http://schemas.openxmlformats.org/officeDocument/2006/relationships/image" Target="../media/image83.jpg"/><Relationship Id="rId7" Type="http://schemas.openxmlformats.org/officeDocument/2006/relationships/image" Target="../media/image14.jpg"/><Relationship Id="rId71" Type="http://schemas.openxmlformats.org/officeDocument/2006/relationships/image" Target="../media/image78.jp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jpg"/><Relationship Id="rId18" Type="http://schemas.openxmlformats.org/officeDocument/2006/relationships/image" Target="../media/image101.jpg"/><Relationship Id="rId26" Type="http://schemas.openxmlformats.org/officeDocument/2006/relationships/image" Target="../media/image109.jpg"/><Relationship Id="rId3" Type="http://schemas.openxmlformats.org/officeDocument/2006/relationships/image" Target="../media/image4.jpg"/><Relationship Id="rId21" Type="http://schemas.openxmlformats.org/officeDocument/2006/relationships/image" Target="../media/image104.jpg"/><Relationship Id="rId34" Type="http://schemas.openxmlformats.org/officeDocument/2006/relationships/image" Target="../media/image116.jpg"/><Relationship Id="rId7" Type="http://schemas.openxmlformats.org/officeDocument/2006/relationships/image" Target="../media/image91.jpg"/><Relationship Id="rId12" Type="http://schemas.openxmlformats.org/officeDocument/2006/relationships/image" Target="../media/image96.jpg"/><Relationship Id="rId17" Type="http://schemas.openxmlformats.org/officeDocument/2006/relationships/image" Target="../media/image100.jpg"/><Relationship Id="rId25" Type="http://schemas.openxmlformats.org/officeDocument/2006/relationships/image" Target="../media/image108.jpg"/><Relationship Id="rId33" Type="http://schemas.openxmlformats.org/officeDocument/2006/relationships/image" Target="../media/image115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9.jpg"/><Relationship Id="rId20" Type="http://schemas.openxmlformats.org/officeDocument/2006/relationships/image" Target="../media/image103.jpg"/><Relationship Id="rId29" Type="http://schemas.openxmlformats.org/officeDocument/2006/relationships/image" Target="../media/image1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jpg"/><Relationship Id="rId11" Type="http://schemas.openxmlformats.org/officeDocument/2006/relationships/image" Target="../media/image95.jpg"/><Relationship Id="rId24" Type="http://schemas.openxmlformats.org/officeDocument/2006/relationships/image" Target="../media/image107.jpg"/><Relationship Id="rId32" Type="http://schemas.openxmlformats.org/officeDocument/2006/relationships/image" Target="../media/image114.jpg"/><Relationship Id="rId5" Type="http://schemas.openxmlformats.org/officeDocument/2006/relationships/image" Target="../media/image89.jpg"/><Relationship Id="rId15" Type="http://schemas.openxmlformats.org/officeDocument/2006/relationships/image" Target="../media/image98.jpg"/><Relationship Id="rId23" Type="http://schemas.openxmlformats.org/officeDocument/2006/relationships/image" Target="../media/image106.jpg"/><Relationship Id="rId28" Type="http://schemas.openxmlformats.org/officeDocument/2006/relationships/image" Target="../media/image80.jpg"/><Relationship Id="rId10" Type="http://schemas.openxmlformats.org/officeDocument/2006/relationships/image" Target="../media/image94.png"/><Relationship Id="rId19" Type="http://schemas.openxmlformats.org/officeDocument/2006/relationships/image" Target="../media/image102.jpg"/><Relationship Id="rId31" Type="http://schemas.openxmlformats.org/officeDocument/2006/relationships/image" Target="../media/image113.jpg"/><Relationship Id="rId4" Type="http://schemas.openxmlformats.org/officeDocument/2006/relationships/image" Target="../media/image88.jpg"/><Relationship Id="rId9" Type="http://schemas.openxmlformats.org/officeDocument/2006/relationships/image" Target="../media/image93.jpg"/><Relationship Id="rId14" Type="http://schemas.openxmlformats.org/officeDocument/2006/relationships/image" Target="../media/image97.jpg"/><Relationship Id="rId22" Type="http://schemas.openxmlformats.org/officeDocument/2006/relationships/image" Target="../media/image105.jpg"/><Relationship Id="rId27" Type="http://schemas.openxmlformats.org/officeDocument/2006/relationships/image" Target="../media/image110.jpg"/><Relationship Id="rId30" Type="http://schemas.openxmlformats.org/officeDocument/2006/relationships/image" Target="../media/image112.jpg"/><Relationship Id="rId35" Type="http://schemas.openxmlformats.org/officeDocument/2006/relationships/image" Target="../media/image117.jpg"/><Relationship Id="rId8" Type="http://schemas.openxmlformats.org/officeDocument/2006/relationships/image" Target="../media/image9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FEFEF"/>
            </a:gs>
          </a:gsLst>
          <a:lin ang="5400012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0" y="4229100"/>
            <a:ext cx="82296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 Opportunities with the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Forums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0C79C-0D7F-8F40-9E1D-077975D5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8" y="938475"/>
            <a:ext cx="3789402" cy="1309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F65693-E861-CC47-8C63-BB8DA644C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014186"/>
            <a:ext cx="4650709" cy="1157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4EEBCE-9B82-049C-020C-48AE15608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631" y="2748823"/>
            <a:ext cx="3789402" cy="10051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5;p34">
            <a:extLst>
              <a:ext uri="{FF2B5EF4-FFF2-40B4-BE49-F238E27FC236}">
                <a16:creationId xmlns:a16="http://schemas.microsoft.com/office/drawing/2014/main" id="{74DB57E2-BE47-CE4E-97A0-778FD7145902}"/>
              </a:ext>
            </a:extLst>
          </p:cNvPr>
          <p:cNvSpPr txBox="1">
            <a:spLocks/>
          </p:cNvSpPr>
          <p:nvPr/>
        </p:nvSpPr>
        <p:spPr>
          <a:xfrm>
            <a:off x="157857" y="1012635"/>
            <a:ext cx="3041939" cy="3614111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15000"/>
              </a:lnSpc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Your Website Ad</a:t>
            </a:r>
          </a:p>
          <a:p>
            <a:pPr algn="ctr">
              <a:lnSpc>
                <a:spcPct val="115000"/>
              </a:lnSpc>
            </a:pPr>
            <a:r>
              <a:rPr lang="en-US" sz="1100" b="1" i="1" dirty="0">
                <a:solidFill>
                  <a:schemeClr val="accent6">
                    <a:lumMod val="25000"/>
                  </a:schemeClr>
                </a:solidFill>
              </a:rPr>
              <a:t>When your ad is prominently placed on the Forum website, it will be seen by a steady stream of traffic viewing our events. </a:t>
            </a:r>
            <a:br>
              <a:rPr lang="en-US" sz="1050" b="1" i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  <a:latin typeface="+mn-lt"/>
            </a:endParaRPr>
          </a:p>
          <a:p>
            <a:pPr marL="139700">
              <a:spcBef>
                <a:spcPts val="600"/>
              </a:spcBef>
              <a:buClr>
                <a:schemeClr val="accent3"/>
              </a:buClr>
              <a:buSzPts val="1400"/>
            </a:pPr>
            <a:endParaRPr lang="en-US" sz="1050" b="1" i="1" dirty="0">
              <a:solidFill>
                <a:srgbClr val="002060"/>
              </a:solidFill>
            </a:endParaRPr>
          </a:p>
          <a:p>
            <a:pPr marL="139700">
              <a:spcBef>
                <a:spcPts val="600"/>
              </a:spcBef>
              <a:buClr>
                <a:schemeClr val="accent3"/>
              </a:buClr>
              <a:buSzPts val="1400"/>
            </a:pPr>
            <a:endParaRPr lang="en-US" sz="1050" b="1" i="1" dirty="0">
              <a:solidFill>
                <a:srgbClr val="002060"/>
              </a:solidFill>
            </a:endParaRPr>
          </a:p>
          <a:p>
            <a:pPr marL="139700">
              <a:spcBef>
                <a:spcPts val="600"/>
              </a:spcBef>
              <a:buClr>
                <a:schemeClr val="accent3"/>
              </a:buClr>
              <a:buSzPts val="1400"/>
            </a:pPr>
            <a:endParaRPr lang="en-US" sz="1050" b="1" i="1" dirty="0">
              <a:solidFill>
                <a:srgbClr val="002060"/>
              </a:solidFill>
            </a:endParaRPr>
          </a:p>
          <a:p>
            <a:pPr marL="139700">
              <a:spcBef>
                <a:spcPts val="600"/>
              </a:spcBef>
              <a:buClr>
                <a:schemeClr val="accent3"/>
              </a:buClr>
              <a:buSzPts val="1400"/>
            </a:pPr>
            <a:endParaRPr lang="en-US" sz="1050" b="1" i="1" dirty="0">
              <a:solidFill>
                <a:srgbClr val="002060"/>
              </a:solidFill>
            </a:endParaRPr>
          </a:p>
          <a:p>
            <a:pPr marL="457200">
              <a:spcBef>
                <a:spcPts val="600"/>
              </a:spcBef>
            </a:pP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56F39A-0126-6745-956B-27D51B73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675" y="856158"/>
            <a:ext cx="5634065" cy="510349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Driving Audience to YOUR BRAND</a:t>
            </a:r>
          </a:p>
        </p:txBody>
      </p:sp>
      <p:sp>
        <p:nvSpPr>
          <p:cNvPr id="16" name="Google Shape;275;p34">
            <a:extLst>
              <a:ext uri="{FF2B5EF4-FFF2-40B4-BE49-F238E27FC236}">
                <a16:creationId xmlns:a16="http://schemas.microsoft.com/office/drawing/2014/main" id="{59E864CE-2BA8-477E-B706-3DD5B971970D}"/>
              </a:ext>
            </a:extLst>
          </p:cNvPr>
          <p:cNvSpPr txBox="1">
            <a:spLocks/>
          </p:cNvSpPr>
          <p:nvPr/>
        </p:nvSpPr>
        <p:spPr>
          <a:xfrm>
            <a:off x="3282651" y="1945193"/>
            <a:ext cx="2677561" cy="2669961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002060"/>
                </a:solidFill>
                <a:latin typeface="+mn-lt"/>
              </a:rPr>
              <a:t>Targeted Email Marketing </a:t>
            </a:r>
          </a:p>
          <a:p>
            <a:pPr algn="ctr"/>
            <a:r>
              <a:rPr lang="en-US" sz="1100" b="1" i="1" dirty="0">
                <a:solidFill>
                  <a:schemeClr val="accent6">
                    <a:lumMod val="25000"/>
                  </a:schemeClr>
                </a:solidFill>
              </a:rPr>
              <a:t>Multiple weekly communications through targeted email marketing campaigns   </a:t>
            </a:r>
            <a:endParaRPr lang="en-US" sz="1100" i="1" dirty="0">
              <a:solidFill>
                <a:schemeClr val="accent6">
                  <a:lumMod val="25000"/>
                </a:schemeClr>
              </a:solidFill>
            </a:endParaRPr>
          </a:p>
          <a:p>
            <a:endParaRPr lang="en-US" sz="1000" b="1" dirty="0">
              <a:solidFill>
                <a:srgbClr val="002060"/>
              </a:solidFill>
            </a:endParaRPr>
          </a:p>
          <a:p>
            <a:pPr marL="139700">
              <a:spcBef>
                <a:spcPts val="600"/>
              </a:spcBef>
              <a:buClr>
                <a:schemeClr val="accent3"/>
              </a:buClr>
              <a:buSzPts val="1400"/>
            </a:pPr>
            <a:br>
              <a:rPr lang="en-US" sz="1100" b="1" dirty="0">
                <a:solidFill>
                  <a:srgbClr val="002060"/>
                </a:solidFill>
              </a:rPr>
            </a:br>
            <a:endParaRPr lang="en-US" sz="1100" b="1" dirty="0">
              <a:solidFill>
                <a:srgbClr val="002060"/>
              </a:solidFill>
              <a:latin typeface="+mn-lt"/>
            </a:endParaRPr>
          </a:p>
          <a:p>
            <a:pPr marL="139700">
              <a:spcBef>
                <a:spcPts val="600"/>
              </a:spcBef>
              <a:buClr>
                <a:schemeClr val="accent3"/>
              </a:buClr>
              <a:buSzPts val="1400"/>
            </a:pPr>
            <a:br>
              <a:rPr lang="en-US" sz="1050" b="1" i="1" dirty="0">
                <a:solidFill>
                  <a:srgbClr val="002060"/>
                </a:solidFill>
              </a:rPr>
            </a:b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Google Shape;275;p34">
            <a:extLst>
              <a:ext uri="{FF2B5EF4-FFF2-40B4-BE49-F238E27FC236}">
                <a16:creationId xmlns:a16="http://schemas.microsoft.com/office/drawing/2014/main" id="{644ACE82-6B43-4A84-8865-AD7A03440B4C}"/>
              </a:ext>
            </a:extLst>
          </p:cNvPr>
          <p:cNvSpPr txBox="1">
            <a:spLocks/>
          </p:cNvSpPr>
          <p:nvPr/>
        </p:nvSpPr>
        <p:spPr>
          <a:xfrm>
            <a:off x="3224503" y="1274257"/>
            <a:ext cx="5535953" cy="587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latin typeface="+mn-lt"/>
              </a:rPr>
              <a:t>Using Targeted Email and Social Media Marketing, we will repeatedly drive our audience to the </a:t>
            </a:r>
            <a:r>
              <a:rPr lang="en-US" sz="1200" b="1" i="1" dirty="0">
                <a:solidFill>
                  <a:srgbClr val="002060"/>
                </a:solidFill>
                <a:latin typeface="+mn-lt"/>
              </a:rPr>
              <a:t>Forum</a:t>
            </a:r>
            <a:r>
              <a:rPr lang="en-US" sz="1200" b="1" dirty="0">
                <a:solidFill>
                  <a:srgbClr val="002060"/>
                </a:solidFill>
                <a:latin typeface="+mn-lt"/>
              </a:rPr>
              <a:t> website to SEE YOUR AD</a:t>
            </a:r>
            <a:r>
              <a:rPr lang="en-US" sz="1050" b="1" dirty="0">
                <a:solidFill>
                  <a:srgbClr val="002060"/>
                </a:solidFill>
              </a:rPr>
              <a:t>.</a:t>
            </a:r>
            <a:endParaRPr lang="en-US" sz="1050" b="1" dirty="0">
              <a:solidFill>
                <a:srgbClr val="002060"/>
              </a:solidFill>
              <a:latin typeface="+mn-lt"/>
            </a:endParaRPr>
          </a:p>
          <a:p>
            <a:pPr marL="139700" algn="ctr">
              <a:spcBef>
                <a:spcPts val="600"/>
              </a:spcBef>
              <a:buClr>
                <a:schemeClr val="accent3"/>
              </a:buClr>
              <a:buSzPts val="1400"/>
            </a:pPr>
            <a:br>
              <a:rPr lang="en-US" sz="1050" b="1" i="1" dirty="0">
                <a:solidFill>
                  <a:srgbClr val="002060"/>
                </a:solidFill>
              </a:rPr>
            </a:b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6C8DA0-8C75-45CE-8835-AFBDF8E6A1EC}"/>
              </a:ext>
            </a:extLst>
          </p:cNvPr>
          <p:cNvSpPr txBox="1"/>
          <p:nvPr/>
        </p:nvSpPr>
        <p:spPr>
          <a:xfrm>
            <a:off x="172444" y="4652447"/>
            <a:ext cx="814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ctr">
              <a:buClr>
                <a:schemeClr val="accent3"/>
              </a:buClr>
              <a:buSzPts val="1400"/>
            </a:pPr>
            <a:r>
              <a:rPr lang="en-US" sz="1200" b="1" i="1" dirty="0">
                <a:solidFill>
                  <a:srgbClr val="002060"/>
                </a:solidFill>
              </a:rPr>
              <a:t>For ad placement details and pricing, </a:t>
            </a:r>
          </a:p>
          <a:p>
            <a:pPr marL="139700" algn="ctr">
              <a:buClr>
                <a:schemeClr val="accent3"/>
              </a:buClr>
              <a:buSzPts val="1400"/>
            </a:pPr>
            <a:r>
              <a:rPr lang="en-US" sz="1200" b="1" i="1" dirty="0">
                <a:solidFill>
                  <a:srgbClr val="002060"/>
                </a:solidFill>
              </a:rPr>
              <a:t>contact Christy Coleman at </a:t>
            </a:r>
            <a:r>
              <a:rPr lang="en-US" sz="1200" b="1" i="1" u="sng" dirty="0" err="1">
                <a:solidFill>
                  <a:srgbClr val="0432FF"/>
                </a:solidFill>
              </a:rPr>
              <a:t>ccoleman@accessintel</a:t>
            </a:r>
            <a:r>
              <a:rPr lang="en-US" sz="1200" b="1" i="1" u="sng" dirty="0">
                <a:solidFill>
                  <a:srgbClr val="0432FF"/>
                </a:solidFill>
              </a:rPr>
              <a:t>. com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Google Shape;149;p27">
            <a:extLst>
              <a:ext uri="{FF2B5EF4-FFF2-40B4-BE49-F238E27FC236}">
                <a16:creationId xmlns:a16="http://schemas.microsoft.com/office/drawing/2014/main" id="{DE43AD79-FF04-4890-8C47-9076F3C8860F}"/>
              </a:ext>
            </a:extLst>
          </p:cNvPr>
          <p:cNvSpPr txBox="1"/>
          <p:nvPr/>
        </p:nvSpPr>
        <p:spPr>
          <a:xfrm>
            <a:off x="6149325" y="224400"/>
            <a:ext cx="2698800" cy="599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lvl="0">
              <a:buClr>
                <a:schemeClr val="dk1"/>
              </a:buClr>
              <a:buSzPts val="2900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Audience to YOUR BRAND</a:t>
            </a:r>
            <a:endParaRPr sz="1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62;p27">
            <a:extLst>
              <a:ext uri="{FF2B5EF4-FFF2-40B4-BE49-F238E27FC236}">
                <a16:creationId xmlns:a16="http://schemas.microsoft.com/office/drawing/2014/main" id="{4269BD58-82C0-4347-BC86-CED29C6F49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81" b="94947"/>
          <a:stretch/>
        </p:blipFill>
        <p:spPr>
          <a:xfrm>
            <a:off x="0" y="726722"/>
            <a:ext cx="9144000" cy="2125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A8BCD-9F3F-4E66-BA97-E930896D9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154237"/>
            <a:ext cx="1490441" cy="514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754B30-CD7E-466C-A125-A627042E6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072" y="197213"/>
            <a:ext cx="1912470" cy="476047"/>
          </a:xfrm>
          <a:prstGeom prst="rect">
            <a:avLst/>
          </a:prstGeom>
        </p:spPr>
      </p:pic>
      <p:sp>
        <p:nvSpPr>
          <p:cNvPr id="19" name="Google Shape;149;p27">
            <a:extLst>
              <a:ext uri="{FF2B5EF4-FFF2-40B4-BE49-F238E27FC236}">
                <a16:creationId xmlns:a16="http://schemas.microsoft.com/office/drawing/2014/main" id="{5584B1E7-B7AC-4EDD-B9A7-B0398AB48A7A}"/>
              </a:ext>
            </a:extLst>
          </p:cNvPr>
          <p:cNvSpPr txBox="1"/>
          <p:nvPr/>
        </p:nvSpPr>
        <p:spPr>
          <a:xfrm>
            <a:off x="6297263" y="101622"/>
            <a:ext cx="2550862" cy="599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lvl="0">
              <a:buClr>
                <a:schemeClr val="dk1"/>
              </a:buClr>
              <a:buSzPts val="29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Audience </a:t>
            </a:r>
            <a:b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YOUR BRAND </a:t>
            </a:r>
            <a:endParaRPr sz="1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CA6E5-04F4-B746-92BA-C5F5C4B2F466}"/>
              </a:ext>
            </a:extLst>
          </p:cNvPr>
          <p:cNvSpPr txBox="1"/>
          <p:nvPr/>
        </p:nvSpPr>
        <p:spPr>
          <a:xfrm>
            <a:off x="172444" y="2075997"/>
            <a:ext cx="288581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1750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00" b="1" dirty="0">
                <a:solidFill>
                  <a:srgbClr val="002060"/>
                </a:solidFill>
              </a:rPr>
              <a:t>Design your ad containing the text/graphics of your choice to promote your brand</a:t>
            </a:r>
          </a:p>
          <a:p>
            <a:pPr marL="457200" indent="-31750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00" b="1" dirty="0">
                <a:solidFill>
                  <a:srgbClr val="002060"/>
                </a:solidFill>
              </a:rPr>
              <a:t>Specific ad sizes are available with strategic placement on our website to maximize exposure to our attendees.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ad sizes and placements, </a:t>
            </a:r>
            <a:r>
              <a:rPr lang="en-US" sz="1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here.</a:t>
            </a:r>
            <a:endParaRPr lang="en-US" sz="1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1750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00" b="1" dirty="0">
                <a:solidFill>
                  <a:srgbClr val="002060"/>
                </a:solidFill>
              </a:rPr>
              <a:t>Add a link to drive prospective customers to your website for more information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1750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performance results tracked through reports/stats</a:t>
            </a:r>
            <a:r>
              <a:rPr lang="en-US" sz="1000" b="1" i="1" dirty="0">
                <a:solidFill>
                  <a:srgbClr val="002060"/>
                </a:solidFill>
              </a:rPr>
              <a:t> 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5F822-A506-6546-A5BB-061795D849F8}"/>
              </a:ext>
            </a:extLst>
          </p:cNvPr>
          <p:cNvSpPr txBox="1"/>
          <p:nvPr/>
        </p:nvSpPr>
        <p:spPr>
          <a:xfrm>
            <a:off x="3105038" y="2877895"/>
            <a:ext cx="27723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1750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3 general emails per week to over 30,000 recipients each, will drive traffic to our website to see your ad </a:t>
            </a:r>
          </a:p>
          <a:p>
            <a:pPr marL="457200" indent="-31750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Additional emails to targeted audiences</a:t>
            </a:r>
          </a:p>
          <a:p>
            <a:pPr marL="457200" indent="-31750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Email performance results tracked through reports / stats</a:t>
            </a: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932F0-BCC6-6F4B-8B05-EF9A0C1433B7}"/>
              </a:ext>
            </a:extLst>
          </p:cNvPr>
          <p:cNvSpPr txBox="1"/>
          <p:nvPr/>
        </p:nvSpPr>
        <p:spPr>
          <a:xfrm>
            <a:off x="6036120" y="2877895"/>
            <a:ext cx="26775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1750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Weekly posts to followers on Facebook, LinkedIn, and Twitter</a:t>
            </a:r>
          </a:p>
          <a:p>
            <a:pPr marL="457200" indent="-31750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Additional special posts to continually drive additional traffic to our website</a:t>
            </a:r>
          </a:p>
          <a:p>
            <a:pPr marL="457200" indent="-31750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Social Media performance results tracked through </a:t>
            </a:r>
            <a:br>
              <a:rPr lang="en-US" sz="1050" b="1" dirty="0">
                <a:solidFill>
                  <a:srgbClr val="002060"/>
                </a:solidFill>
              </a:rPr>
            </a:br>
            <a:r>
              <a:rPr lang="en-US" sz="1050" b="1" dirty="0">
                <a:solidFill>
                  <a:srgbClr val="002060"/>
                </a:solidFill>
              </a:rPr>
              <a:t>reports / stats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E2907-7003-6D48-8040-ED30EE0F6930}"/>
              </a:ext>
            </a:extLst>
          </p:cNvPr>
          <p:cNvSpPr txBox="1"/>
          <p:nvPr/>
        </p:nvSpPr>
        <p:spPr>
          <a:xfrm>
            <a:off x="6176447" y="1982486"/>
            <a:ext cx="24904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Social Media Marketing</a:t>
            </a:r>
          </a:p>
          <a:p>
            <a:pPr algn="ctr"/>
            <a:r>
              <a:rPr lang="en-US" sz="1100" b="1" i="1" dirty="0">
                <a:solidFill>
                  <a:schemeClr val="accent6">
                    <a:lumMod val="25000"/>
                  </a:schemeClr>
                </a:solidFill>
              </a:rPr>
              <a:t>Weekly targeted social media postings on our group pages with links to our website </a:t>
            </a:r>
          </a:p>
          <a:p>
            <a:endParaRPr lang="en-US" dirty="0"/>
          </a:p>
        </p:txBody>
      </p:sp>
      <p:sp>
        <p:nvSpPr>
          <p:cNvPr id="20" name="Google Shape;275;p34">
            <a:extLst>
              <a:ext uri="{FF2B5EF4-FFF2-40B4-BE49-F238E27FC236}">
                <a16:creationId xmlns:a16="http://schemas.microsoft.com/office/drawing/2014/main" id="{5EAACBD6-A65A-0248-84FF-5E11CA030506}"/>
              </a:ext>
            </a:extLst>
          </p:cNvPr>
          <p:cNvSpPr txBox="1">
            <a:spLocks/>
          </p:cNvSpPr>
          <p:nvPr/>
        </p:nvSpPr>
        <p:spPr>
          <a:xfrm>
            <a:off x="6082897" y="1945193"/>
            <a:ext cx="2677560" cy="266996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000" b="1" dirty="0">
              <a:solidFill>
                <a:srgbClr val="002060"/>
              </a:solidFill>
            </a:endParaRPr>
          </a:p>
          <a:p>
            <a:pPr marL="139700">
              <a:spcBef>
                <a:spcPts val="600"/>
              </a:spcBef>
              <a:buClr>
                <a:schemeClr val="accent3"/>
              </a:buClr>
              <a:buSzPts val="1400"/>
            </a:pPr>
            <a:br>
              <a:rPr lang="en-US" sz="1100" b="1" dirty="0">
                <a:solidFill>
                  <a:srgbClr val="002060"/>
                </a:solidFill>
              </a:rPr>
            </a:br>
            <a:endParaRPr lang="en-US" sz="1100" b="1" dirty="0">
              <a:solidFill>
                <a:srgbClr val="002060"/>
              </a:solidFill>
              <a:latin typeface="+mn-lt"/>
            </a:endParaRPr>
          </a:p>
          <a:p>
            <a:pPr marL="139700">
              <a:spcBef>
                <a:spcPts val="600"/>
              </a:spcBef>
              <a:buClr>
                <a:schemeClr val="accent3"/>
              </a:buClr>
              <a:buSzPts val="1400"/>
            </a:pPr>
            <a:br>
              <a:rPr lang="en-US" sz="1050" b="1" i="1" dirty="0">
                <a:solidFill>
                  <a:srgbClr val="002060"/>
                </a:solidFill>
              </a:rPr>
            </a:b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18E15C-5C67-01AD-E65E-AD1830D96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142" y="231407"/>
            <a:ext cx="1753318" cy="4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1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224;p32">
            <a:extLst>
              <a:ext uri="{FF2B5EF4-FFF2-40B4-BE49-F238E27FC236}">
                <a16:creationId xmlns:a16="http://schemas.microsoft.com/office/drawing/2014/main" id="{B41F1FC3-B61D-1841-B511-9CF5891A4C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789" b="94596"/>
          <a:stretch/>
        </p:blipFill>
        <p:spPr>
          <a:xfrm>
            <a:off x="-1" y="660881"/>
            <a:ext cx="9143999" cy="22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75;p34">
            <a:extLst>
              <a:ext uri="{FF2B5EF4-FFF2-40B4-BE49-F238E27FC236}">
                <a16:creationId xmlns:a16="http://schemas.microsoft.com/office/drawing/2014/main" id="{59E864CE-2BA8-477E-B706-3DD5B971970D}"/>
              </a:ext>
            </a:extLst>
          </p:cNvPr>
          <p:cNvSpPr txBox="1">
            <a:spLocks/>
          </p:cNvSpPr>
          <p:nvPr/>
        </p:nvSpPr>
        <p:spPr>
          <a:xfrm>
            <a:off x="130512" y="2631586"/>
            <a:ext cx="5016254" cy="1397396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ctr"/>
            <a:r>
              <a:rPr lang="en-US" b="1" dirty="0">
                <a:solidFill>
                  <a:srgbClr val="002060"/>
                </a:solidFill>
                <a:latin typeface="+mn-lt"/>
              </a:rPr>
              <a:t>Customized, Targeted Emails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Emails to our contacts with YOUR ad or other text/graphics of your choice to promote your brand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in the body of your custom email drive the audience to your website for more information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performance results tracked through reports / stats</a:t>
            </a:r>
            <a:b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>
              <a:spcBef>
                <a:spcPts val="600"/>
              </a:spcBef>
              <a:buClr>
                <a:schemeClr val="accent3"/>
              </a:buClr>
              <a:buSzPts val="1400"/>
            </a:pPr>
            <a:br>
              <a:rPr lang="en-US" sz="1050" b="1" i="1" dirty="0">
                <a:solidFill>
                  <a:srgbClr val="002060"/>
                </a:solidFill>
              </a:rPr>
            </a:b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B203E-7EBA-4AC6-8A9F-08D610313C45}"/>
              </a:ext>
            </a:extLst>
          </p:cNvPr>
          <p:cNvSpPr/>
          <p:nvPr/>
        </p:nvSpPr>
        <p:spPr>
          <a:xfrm>
            <a:off x="123869" y="4165295"/>
            <a:ext cx="5016254" cy="946413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71450" indent="-171450" algn="ctr"/>
            <a:r>
              <a:rPr lang="en-US" b="1" dirty="0">
                <a:solidFill>
                  <a:srgbClr val="002060"/>
                </a:solidFill>
              </a:rPr>
              <a:t>Sponsored Webinars</a:t>
            </a:r>
            <a:endParaRPr lang="en-US" dirty="0">
              <a:solidFill>
                <a:srgbClr val="002060"/>
              </a:solidFill>
            </a:endParaRP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Sponsor webinar on relevant subject matter leveraging the </a:t>
            </a:r>
            <a:r>
              <a:rPr lang="en-US" sz="1050" b="1" i="1" dirty="0">
                <a:solidFill>
                  <a:srgbClr val="002060"/>
                </a:solidFill>
              </a:rPr>
              <a:t>Forum’s</a:t>
            </a:r>
            <a:r>
              <a:rPr lang="en-US" sz="1050" b="1" dirty="0">
                <a:solidFill>
                  <a:srgbClr val="002060"/>
                </a:solidFill>
              </a:rPr>
              <a:t> 30,000 followers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Exclusive brand presence; establish subject matter expertise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5E6AB9-30DA-4590-93CC-F0356FC4BDA2}"/>
              </a:ext>
            </a:extLst>
          </p:cNvPr>
          <p:cNvSpPr/>
          <p:nvPr/>
        </p:nvSpPr>
        <p:spPr>
          <a:xfrm>
            <a:off x="477973" y="887435"/>
            <a:ext cx="8188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CUSTOMIZE your ADVERTISING EXPERIENCE to add even more brand exposure.</a:t>
            </a:r>
          </a:p>
        </p:txBody>
      </p:sp>
      <p:sp>
        <p:nvSpPr>
          <p:cNvPr id="18" name="Google Shape;275;p34">
            <a:extLst>
              <a:ext uri="{FF2B5EF4-FFF2-40B4-BE49-F238E27FC236}">
                <a16:creationId xmlns:a16="http://schemas.microsoft.com/office/drawing/2014/main" id="{C14E6670-6C5F-4391-AF7E-32A849149311}"/>
              </a:ext>
            </a:extLst>
          </p:cNvPr>
          <p:cNvSpPr txBox="1">
            <a:spLocks/>
          </p:cNvSpPr>
          <p:nvPr/>
        </p:nvSpPr>
        <p:spPr>
          <a:xfrm>
            <a:off x="130511" y="1268988"/>
            <a:ext cx="5016255" cy="125776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ctr"/>
            <a:r>
              <a:rPr lang="en-US" b="1" dirty="0">
                <a:solidFill>
                  <a:srgbClr val="002060"/>
                </a:solidFill>
                <a:latin typeface="+mn-lt"/>
              </a:rPr>
              <a:t>Customized, Social Media Posts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Customized Posts with your ad or other text/graphics of your choice to promote your brand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Links in the post drive the audience to your website for more information 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050" b="1" dirty="0">
                <a:solidFill>
                  <a:srgbClr val="002060"/>
                </a:solidFill>
              </a:rPr>
              <a:t>Social Media performance results tracked through reports / stats</a:t>
            </a:r>
            <a:br>
              <a:rPr lang="en-US" sz="1050" b="1" i="1" dirty="0">
                <a:solidFill>
                  <a:srgbClr val="002060"/>
                </a:solidFill>
              </a:rPr>
            </a:b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7F685F-FA49-4493-9ABC-4032DCE60E8B}"/>
              </a:ext>
            </a:extLst>
          </p:cNvPr>
          <p:cNvSpPr txBox="1"/>
          <p:nvPr/>
        </p:nvSpPr>
        <p:spPr>
          <a:xfrm>
            <a:off x="4896444" y="4574061"/>
            <a:ext cx="42724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ctr">
              <a:spcBef>
                <a:spcPts val="600"/>
              </a:spcBef>
              <a:buClr>
                <a:schemeClr val="accent3"/>
              </a:buClr>
              <a:buSzPts val="1400"/>
            </a:pPr>
            <a:r>
              <a:rPr lang="en-US" sz="1150" b="1" i="1" dirty="0">
                <a:solidFill>
                  <a:srgbClr val="002060"/>
                </a:solidFill>
              </a:rPr>
              <a:t>For customized advertising details and pricing, contact Christy Coleman at </a:t>
            </a:r>
            <a:r>
              <a:rPr lang="en-US" sz="1150" b="1" i="1" u="sng" dirty="0" err="1">
                <a:solidFill>
                  <a:srgbClr val="0432FF"/>
                </a:solidFill>
              </a:rPr>
              <a:t>ccoleman@accessintel</a:t>
            </a:r>
            <a:r>
              <a:rPr lang="en-US" sz="1150" b="1" i="1" u="sng" dirty="0">
                <a:solidFill>
                  <a:srgbClr val="0432FF"/>
                </a:solidFill>
              </a:rPr>
              <a:t>. com</a:t>
            </a:r>
            <a:endParaRPr lang="en-US" sz="1150" dirty="0">
              <a:solidFill>
                <a:srgbClr val="002060"/>
              </a:solidFill>
            </a:endParaRPr>
          </a:p>
        </p:txBody>
      </p:sp>
      <p:sp>
        <p:nvSpPr>
          <p:cNvPr id="11" name="Google Shape;149;p27">
            <a:extLst>
              <a:ext uri="{FF2B5EF4-FFF2-40B4-BE49-F238E27FC236}">
                <a16:creationId xmlns:a16="http://schemas.microsoft.com/office/drawing/2014/main" id="{278D2D1D-AF9A-495A-A0EF-0796F9A9366B}"/>
              </a:ext>
            </a:extLst>
          </p:cNvPr>
          <p:cNvSpPr txBox="1"/>
          <p:nvPr/>
        </p:nvSpPr>
        <p:spPr>
          <a:xfrm>
            <a:off x="5920725" y="183162"/>
            <a:ext cx="2698800" cy="599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lvl="0">
              <a:buClr>
                <a:schemeClr val="dk1"/>
              </a:buClr>
              <a:buSzPts val="2900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Audience to YOUR BRAND</a:t>
            </a:r>
            <a:endParaRPr sz="1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D4F4A6-B40F-48FB-94CB-1F7332207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880" y="161411"/>
            <a:ext cx="1912470" cy="476047"/>
          </a:xfrm>
          <a:prstGeom prst="rect">
            <a:avLst/>
          </a:prstGeom>
        </p:spPr>
      </p:pic>
      <p:sp>
        <p:nvSpPr>
          <p:cNvPr id="14" name="Google Shape;149;p27">
            <a:extLst>
              <a:ext uri="{FF2B5EF4-FFF2-40B4-BE49-F238E27FC236}">
                <a16:creationId xmlns:a16="http://schemas.microsoft.com/office/drawing/2014/main" id="{6671F011-0F81-4E98-95A1-C114398F0CA7}"/>
              </a:ext>
            </a:extLst>
          </p:cNvPr>
          <p:cNvSpPr txBox="1"/>
          <p:nvPr/>
        </p:nvSpPr>
        <p:spPr>
          <a:xfrm>
            <a:off x="6068663" y="87149"/>
            <a:ext cx="2698800" cy="599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lvl="0">
              <a:buClr>
                <a:schemeClr val="dk1"/>
              </a:buClr>
              <a:buSzPts val="29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Audience to YOUR BRAND </a:t>
            </a:r>
            <a:endParaRPr sz="1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B1DF8B-1BDA-4F15-AA53-DF772CD46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3" y="142578"/>
            <a:ext cx="1490441" cy="5148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6CB1D75-6D24-4C9B-9E15-6F332ACFF317}"/>
              </a:ext>
            </a:extLst>
          </p:cNvPr>
          <p:cNvSpPr/>
          <p:nvPr/>
        </p:nvSpPr>
        <p:spPr>
          <a:xfrm>
            <a:off x="5233094" y="1252959"/>
            <a:ext cx="3787038" cy="321626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71450" indent="-171450" algn="ctr"/>
            <a:r>
              <a:rPr lang="en-US" b="1" dirty="0">
                <a:solidFill>
                  <a:srgbClr val="002060"/>
                </a:solidFill>
              </a:rPr>
              <a:t>Additional Opportunities</a:t>
            </a:r>
            <a:endParaRPr lang="en-US" dirty="0">
              <a:solidFill>
                <a:srgbClr val="002060"/>
              </a:solidFill>
            </a:endParaRP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100" b="1" dirty="0">
                <a:solidFill>
                  <a:srgbClr val="002060"/>
                </a:solidFill>
              </a:rPr>
              <a:t>Ad placements in our Conference Guide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100" b="1" dirty="0">
                <a:solidFill>
                  <a:srgbClr val="002060"/>
                </a:solidFill>
              </a:rPr>
              <a:t>Customized Blog Posts - Guest spots on our LDC Gas </a:t>
            </a:r>
            <a:r>
              <a:rPr lang="en-US" sz="1100" b="1">
                <a:solidFill>
                  <a:srgbClr val="002060"/>
                </a:solidFill>
              </a:rPr>
              <a:t>Forums website</a:t>
            </a:r>
            <a:endParaRPr lang="en-US" sz="1100" b="1" dirty="0">
              <a:solidFill>
                <a:srgbClr val="002060"/>
              </a:solidFill>
            </a:endParaRP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100" b="1" dirty="0">
                <a:solidFill>
                  <a:srgbClr val="002060"/>
                </a:solidFill>
              </a:rPr>
              <a:t>Post and promote your White Paper containing industry related content and links to your website on our website or via customized email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100" b="1" dirty="0">
                <a:solidFill>
                  <a:srgbClr val="002060"/>
                </a:solidFill>
              </a:rPr>
              <a:t>Promote industry related article/content with links to your website on our website or via customized email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100" b="1" dirty="0">
                <a:solidFill>
                  <a:srgbClr val="002060"/>
                </a:solidFill>
              </a:rPr>
              <a:t>Advertising opportunities onsite at the </a:t>
            </a:r>
            <a:r>
              <a:rPr lang="en-US" sz="1100" b="1" i="1" dirty="0">
                <a:solidFill>
                  <a:srgbClr val="002060"/>
                </a:solidFill>
              </a:rPr>
              <a:t>Forums</a:t>
            </a:r>
            <a:r>
              <a:rPr lang="en-US" sz="1100" b="1" dirty="0">
                <a:solidFill>
                  <a:srgbClr val="002060"/>
                </a:solidFill>
              </a:rPr>
              <a:t> conferences and a variety of </a:t>
            </a:r>
            <a:r>
              <a:rPr lang="en-US" sz="1100" b="1" dirty="0">
                <a:solidFill>
                  <a:srgbClr val="0432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sponsorships opportunities</a:t>
            </a:r>
            <a:endParaRPr lang="en-US" sz="1100" b="1" dirty="0">
              <a:solidFill>
                <a:srgbClr val="002060"/>
              </a:solidFill>
            </a:endParaRP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100" b="1" dirty="0">
                <a:solidFill>
                  <a:srgbClr val="002060"/>
                </a:solidFill>
              </a:rPr>
              <a:t>Face-to-face customer contact – attend the </a:t>
            </a:r>
            <a:r>
              <a:rPr lang="en-US" sz="1100" b="1" i="1" dirty="0">
                <a:solidFill>
                  <a:srgbClr val="002060"/>
                </a:solidFill>
              </a:rPr>
              <a:t>Forums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sz="1100" b="1" dirty="0">
                <a:solidFill>
                  <a:srgbClr val="002060"/>
                </a:solidFill>
              </a:rPr>
              <a:t>Other ideas? Let’s talk!!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06351-5D86-14A5-8C57-C07C802E9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8410" y="168329"/>
            <a:ext cx="1753318" cy="4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9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>
            <a:spLocks noGrp="1"/>
          </p:cNvSpPr>
          <p:nvPr>
            <p:ph type="body" idx="1"/>
          </p:nvPr>
        </p:nvSpPr>
        <p:spPr>
          <a:xfrm>
            <a:off x="99176" y="1616888"/>
            <a:ext cx="4156783" cy="282626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latin typeface="+mn-lt"/>
              </a:rPr>
              <a:t>Sponsored Webinars</a:t>
            </a:r>
            <a:endParaRPr b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spcBef>
                <a:spcPts val="1600"/>
              </a:spcBef>
              <a:buClr>
                <a:srgbClr val="000000"/>
              </a:buClr>
              <a:buSzPts val="1100"/>
            </a:pPr>
            <a:r>
              <a:rPr lang="en" sz="1200" b="1" dirty="0">
                <a:solidFill>
                  <a:srgbClr val="002060"/>
                </a:solidFill>
                <a:latin typeface="+mn-lt"/>
              </a:rPr>
              <a:t>Promote your thought leadership or case studies with the Forums brand and sponsor a webinar to the Forums audience to </a:t>
            </a:r>
            <a:r>
              <a:rPr lang="en" sz="1200" b="1">
                <a:solidFill>
                  <a:srgbClr val="002060"/>
                </a:solidFill>
                <a:latin typeface="+mn-lt"/>
              </a:rPr>
              <a:t>collect leads.</a:t>
            </a:r>
            <a:endParaRPr lang="en" sz="1200" b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spcBef>
                <a:spcPts val="1600"/>
              </a:spcBef>
              <a:buClr>
                <a:srgbClr val="000000"/>
              </a:buClr>
              <a:buSzPts val="1100"/>
            </a:pPr>
            <a:r>
              <a:rPr lang="en" sz="1200" b="1" dirty="0">
                <a:solidFill>
                  <a:srgbClr val="002060"/>
                </a:solidFill>
                <a:latin typeface="+mn-lt"/>
              </a:rPr>
              <a:t>You select the topic, date/time, moderator(s) and speakers, and we will take care of the rest! We’ll promote the webinar, include your company name and/or logo in all promotions, and coordinate all logistics and registrations.</a:t>
            </a:r>
            <a:br>
              <a:rPr lang="en" sz="1400" b="1" dirty="0">
                <a:solidFill>
                  <a:srgbClr val="002060"/>
                </a:solidFill>
                <a:latin typeface="+mn-lt"/>
              </a:rPr>
            </a:br>
            <a:br>
              <a:rPr lang="en" sz="1400" dirty="0">
                <a:solidFill>
                  <a:srgbClr val="002060"/>
                </a:solidFill>
                <a:latin typeface="+mn-lt"/>
              </a:rPr>
            </a:br>
            <a:endParaRPr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8" name="Google Shape;298;p3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tx1"/>
                </a:solidFill>
                <a:latin typeface="+mj-lt"/>
              </a:rPr>
              <a:t>11</a:t>
            </a:r>
            <a:endParaRPr sz="7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9" name="Google Shape;2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119" y="1616890"/>
            <a:ext cx="4557405" cy="282626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83040A-5E41-EE4A-8206-C48A4A3B5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8" y="123206"/>
            <a:ext cx="1490441" cy="514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A2E8D1-38DC-FB41-B445-8D1093B59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1" y="142621"/>
            <a:ext cx="1912470" cy="476047"/>
          </a:xfrm>
          <a:prstGeom prst="rect">
            <a:avLst/>
          </a:prstGeom>
        </p:spPr>
      </p:pic>
      <p:sp>
        <p:nvSpPr>
          <p:cNvPr id="11" name="Google Shape;149;p27">
            <a:extLst>
              <a:ext uri="{FF2B5EF4-FFF2-40B4-BE49-F238E27FC236}">
                <a16:creationId xmlns:a16="http://schemas.microsoft.com/office/drawing/2014/main" id="{9A0D1125-8C6C-0B45-8AA0-F3B76EAE29A7}"/>
              </a:ext>
            </a:extLst>
          </p:cNvPr>
          <p:cNvSpPr txBox="1"/>
          <p:nvPr/>
        </p:nvSpPr>
        <p:spPr>
          <a:xfrm>
            <a:off x="6329005" y="89874"/>
            <a:ext cx="2698800" cy="599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lvl="0">
              <a:buClr>
                <a:schemeClr val="dk1"/>
              </a:buClr>
              <a:buSzPts val="29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Audience to YOUR BRAND </a:t>
            </a:r>
            <a:endParaRPr sz="1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24;p32">
            <a:extLst>
              <a:ext uri="{FF2B5EF4-FFF2-40B4-BE49-F238E27FC236}">
                <a16:creationId xmlns:a16="http://schemas.microsoft.com/office/drawing/2014/main" id="{37576BFA-526B-4542-9F85-A19E64A8727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2789" b="94596"/>
          <a:stretch/>
        </p:blipFill>
        <p:spPr>
          <a:xfrm>
            <a:off x="-1" y="660881"/>
            <a:ext cx="9143999" cy="227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244DA8-6D4D-384F-86F6-0482E4EC105A}"/>
              </a:ext>
            </a:extLst>
          </p:cNvPr>
          <p:cNvSpPr/>
          <p:nvPr/>
        </p:nvSpPr>
        <p:spPr>
          <a:xfrm>
            <a:off x="99176" y="888205"/>
            <a:ext cx="9044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 a webinar on relevant subject matter leveraging the 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Forum’s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30,000 followers. Exclusive brand exposure and establish subject matter expertise!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43545-0C7F-BE44-B86F-2F4741135015}"/>
              </a:ext>
            </a:extLst>
          </p:cNvPr>
          <p:cNvSpPr txBox="1"/>
          <p:nvPr/>
        </p:nvSpPr>
        <p:spPr>
          <a:xfrm>
            <a:off x="704079" y="4582166"/>
            <a:ext cx="77358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algn="ctr">
              <a:spcBef>
                <a:spcPts val="600"/>
              </a:spcBef>
              <a:buClr>
                <a:schemeClr val="accent3"/>
              </a:buClr>
              <a:buSzPts val="1400"/>
            </a:pPr>
            <a:r>
              <a:rPr lang="en-US" sz="1300" b="1" i="1" dirty="0">
                <a:solidFill>
                  <a:srgbClr val="002060"/>
                </a:solidFill>
              </a:rPr>
              <a:t>For Sponsored Webinars details and pricing, contact Christy Coleman at </a:t>
            </a:r>
            <a:r>
              <a:rPr lang="en-US" sz="1300" b="1" i="1" u="sng" dirty="0" err="1">
                <a:solidFill>
                  <a:srgbClr val="0432FF"/>
                </a:solidFill>
              </a:rPr>
              <a:t>ccoleman@accessintel.com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486BEE-F823-C1BE-8718-932A73724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113" y="173014"/>
            <a:ext cx="1753318" cy="4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FEFEF"/>
            </a:gs>
          </a:gsLst>
          <a:lin ang="5400012" scaled="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A2CEA76-68F7-8844-8901-53EF65B8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" y="157977"/>
            <a:ext cx="1490441" cy="514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D76A52-20A1-8C45-9E87-88C16EAE5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110" y="180789"/>
            <a:ext cx="1912470" cy="476047"/>
          </a:xfrm>
          <a:prstGeom prst="rect">
            <a:avLst/>
          </a:prstGeom>
        </p:spPr>
      </p:pic>
      <p:sp>
        <p:nvSpPr>
          <p:cNvPr id="15" name="Google Shape;149;p27">
            <a:extLst>
              <a:ext uri="{FF2B5EF4-FFF2-40B4-BE49-F238E27FC236}">
                <a16:creationId xmlns:a16="http://schemas.microsoft.com/office/drawing/2014/main" id="{E4CBEE7B-EBB5-F24F-8813-6EBE24E0EB4B}"/>
              </a:ext>
            </a:extLst>
          </p:cNvPr>
          <p:cNvSpPr txBox="1"/>
          <p:nvPr/>
        </p:nvSpPr>
        <p:spPr>
          <a:xfrm>
            <a:off x="6335294" y="133367"/>
            <a:ext cx="2698800" cy="562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endParaRPr sz="2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50;p27">
            <a:extLst>
              <a:ext uri="{FF2B5EF4-FFF2-40B4-BE49-F238E27FC236}">
                <a16:creationId xmlns:a16="http://schemas.microsoft.com/office/drawing/2014/main" id="{E34E60E7-FCC1-3346-AB10-235ADE305241}"/>
              </a:ext>
            </a:extLst>
          </p:cNvPr>
          <p:cNvSpPr/>
          <p:nvPr/>
        </p:nvSpPr>
        <p:spPr>
          <a:xfrm>
            <a:off x="5709582" y="267320"/>
            <a:ext cx="369321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algn="ctr"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</a:rPr>
              <a:t>Driving it home! </a:t>
            </a:r>
            <a:endParaRPr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27D9-5BA5-5646-A43A-EEBCD49E56D1}"/>
              </a:ext>
            </a:extLst>
          </p:cNvPr>
          <p:cNvSpPr/>
          <p:nvPr/>
        </p:nvSpPr>
        <p:spPr>
          <a:xfrm>
            <a:off x="-583492" y="914696"/>
            <a:ext cx="9727491" cy="184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 your marketing strategies with the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Forums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Leverage the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Forums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reinforce your brand and expand your markets.</a:t>
            </a:r>
          </a:p>
          <a:p>
            <a:pPr marL="685800">
              <a:lnSpc>
                <a:spcPct val="115000"/>
              </a:lnSpc>
            </a:pPr>
            <a:endParaRPr lang="en-US" sz="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digital audience of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30,000</a:t>
            </a:r>
            <a:r>
              <a:rPr lang="en-US" b="1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thousands of attendees at our live events, the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Forums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a community ripe with industry decision makers and key players…just waiting to hear your message!</a:t>
            </a:r>
          </a:p>
          <a:p>
            <a:pPr marL="685800">
              <a:lnSpc>
                <a:spcPct val="115000"/>
              </a:lnSpc>
            </a:pPr>
            <a:endParaRPr lang="en-US" sz="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 us bring our well-established community to YOU with strategic positioning of your message! Leverage the power of our quality, targeted audience to enhance your marketing strategies.</a:t>
            </a:r>
          </a:p>
        </p:txBody>
      </p:sp>
      <p:pic>
        <p:nvPicPr>
          <p:cNvPr id="17" name="Google Shape;210;p31">
            <a:extLst>
              <a:ext uri="{FF2B5EF4-FFF2-40B4-BE49-F238E27FC236}">
                <a16:creationId xmlns:a16="http://schemas.microsoft.com/office/drawing/2014/main" id="{4BBCA385-63B9-3746-AA28-365F0FC2FE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2789" b="94596"/>
          <a:stretch/>
        </p:blipFill>
        <p:spPr>
          <a:xfrm>
            <a:off x="1" y="728806"/>
            <a:ext cx="9143999" cy="22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6EE96EE-FCD9-FC45-83F1-F2BE7DA67F14}"/>
              </a:ext>
            </a:extLst>
          </p:cNvPr>
          <p:cNvSpPr/>
          <p:nvPr/>
        </p:nvSpPr>
        <p:spPr>
          <a:xfrm>
            <a:off x="-583491" y="2860754"/>
            <a:ext cx="9244412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more details on building a customized advertising opportunity built with your business in mind, contact: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B092D0-3072-9B4C-92E1-BF02736E6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887" y="3270344"/>
            <a:ext cx="1764193" cy="167738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7F50F1-F479-9B42-ACCD-E50BAFD59884}"/>
              </a:ext>
            </a:extLst>
          </p:cNvPr>
          <p:cNvSpPr txBox="1"/>
          <p:nvPr/>
        </p:nvSpPr>
        <p:spPr>
          <a:xfrm>
            <a:off x="3250519" y="3242438"/>
            <a:ext cx="4637758" cy="187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>
              <a:lnSpc>
                <a:spcPct val="115000"/>
              </a:lnSpc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Christy Coleman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Vice President</a:t>
            </a:r>
          </a:p>
          <a:p>
            <a:pPr marL="685800"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LDC Gas Forums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Gulf Coast Energy Forum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15000"/>
              </a:lnSpc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NatGas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Power Forum</a:t>
            </a:r>
          </a:p>
          <a:p>
            <a:pPr marL="685800">
              <a:lnSpc>
                <a:spcPct val="115000"/>
              </a:lnSpc>
            </a:pPr>
            <a:r>
              <a:rPr lang="en-US" u="sng" dirty="0" err="1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ccoleman@accessintel.com</a:t>
            </a:r>
            <a:endParaRPr lang="en-US" dirty="0">
              <a:solidFill>
                <a:srgbClr val="0432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Phone: 713-343-1873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9617C-EE9A-44DD-CB29-BCDF6D3DE4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6080" y="224087"/>
            <a:ext cx="1753318" cy="465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03D9D9-882B-C94F-9069-58C968F04B97}"/>
              </a:ext>
            </a:extLst>
          </p:cNvPr>
          <p:cNvSpPr/>
          <p:nvPr/>
        </p:nvSpPr>
        <p:spPr>
          <a:xfrm>
            <a:off x="326547" y="1020348"/>
            <a:ext cx="2007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83E09-E2F5-4D41-8892-418CF4D0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1" y="124977"/>
            <a:ext cx="1490441" cy="514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CA02CB-074F-474B-A3D4-1AAEA2DAD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715" y="155470"/>
            <a:ext cx="1912470" cy="476047"/>
          </a:xfrm>
          <a:prstGeom prst="rect">
            <a:avLst/>
          </a:prstGeom>
        </p:spPr>
      </p:pic>
      <p:sp>
        <p:nvSpPr>
          <p:cNvPr id="7" name="Google Shape;149;p27">
            <a:extLst>
              <a:ext uri="{FF2B5EF4-FFF2-40B4-BE49-F238E27FC236}">
                <a16:creationId xmlns:a16="http://schemas.microsoft.com/office/drawing/2014/main" id="{93483F6D-26EF-7C44-A031-9DBA84603412}"/>
              </a:ext>
            </a:extLst>
          </p:cNvPr>
          <p:cNvSpPr txBox="1"/>
          <p:nvPr/>
        </p:nvSpPr>
        <p:spPr>
          <a:xfrm>
            <a:off x="6350339" y="96540"/>
            <a:ext cx="2698800" cy="543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endParaRPr sz="2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7">
            <a:extLst>
              <a:ext uri="{FF2B5EF4-FFF2-40B4-BE49-F238E27FC236}">
                <a16:creationId xmlns:a16="http://schemas.microsoft.com/office/drawing/2014/main" id="{0C7979AC-8CC5-AF40-82FD-105AC2B34B30}"/>
              </a:ext>
            </a:extLst>
          </p:cNvPr>
          <p:cNvSpPr/>
          <p:nvPr/>
        </p:nvSpPr>
        <p:spPr>
          <a:xfrm>
            <a:off x="5687345" y="212048"/>
            <a:ext cx="38160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3F3F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OVERVIEW</a:t>
            </a:r>
            <a:endParaRPr dirty="0">
              <a:solidFill>
                <a:srgbClr val="F3F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BDD0A7-F12F-4F45-8EAB-E4D574430696}"/>
              </a:ext>
            </a:extLst>
          </p:cNvPr>
          <p:cNvSpPr/>
          <p:nvPr/>
        </p:nvSpPr>
        <p:spPr>
          <a:xfrm>
            <a:off x="326547" y="1775688"/>
            <a:ext cx="7463438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24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 The Goal – Meet your marketing objectives!</a:t>
            </a:r>
          </a:p>
          <a:p>
            <a:pPr lvl="0">
              <a:buClr>
                <a:srgbClr val="073763"/>
              </a:buClr>
              <a:buSzPts val="1100"/>
            </a:pPr>
            <a:endParaRPr lang="en-US" sz="240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endParaRPr 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>
              <a:buClr>
                <a:srgbClr val="073763"/>
              </a:buClr>
              <a:buSzPts val="1100"/>
            </a:pPr>
            <a:endParaRPr lang="en-US" sz="100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endParaRPr lang="en-US" sz="105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</p:txBody>
      </p:sp>
      <p:pic>
        <p:nvPicPr>
          <p:cNvPr id="11" name="Google Shape;162;p27">
            <a:extLst>
              <a:ext uri="{FF2B5EF4-FFF2-40B4-BE49-F238E27FC236}">
                <a16:creationId xmlns:a16="http://schemas.microsoft.com/office/drawing/2014/main" id="{569D8323-376F-2042-9910-A01E0A845E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2181" b="94947"/>
          <a:stretch/>
        </p:blipFill>
        <p:spPr>
          <a:xfrm>
            <a:off x="0" y="764278"/>
            <a:ext cx="9125325" cy="2125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E636C3-0EAD-AF43-9AAF-00156261E491}"/>
              </a:ext>
            </a:extLst>
          </p:cNvPr>
          <p:cNvSpPr txBox="1"/>
          <p:nvPr/>
        </p:nvSpPr>
        <p:spPr>
          <a:xfrm>
            <a:off x="326547" y="2288380"/>
            <a:ext cx="42010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LDC Gas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C44EC-6280-944F-B163-F8F72AE1CA9C}"/>
              </a:ext>
            </a:extLst>
          </p:cNvPr>
          <p:cNvSpPr txBox="1"/>
          <p:nvPr/>
        </p:nvSpPr>
        <p:spPr>
          <a:xfrm>
            <a:off x="326547" y="2784945"/>
            <a:ext cx="49218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Our Audience = Your Prospects!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31842-34D2-E440-832A-D695CA2D653B}"/>
              </a:ext>
            </a:extLst>
          </p:cNvPr>
          <p:cNvSpPr txBox="1"/>
          <p:nvPr/>
        </p:nvSpPr>
        <p:spPr>
          <a:xfrm>
            <a:off x="326547" y="3676876"/>
            <a:ext cx="8045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73763"/>
              </a:buClr>
              <a:buSzPts val="1100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8288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Enhance your marketing strategies with the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7B2EE-4092-0647-BF9E-016E6DA1FF24}"/>
              </a:ext>
            </a:extLst>
          </p:cNvPr>
          <p:cNvSpPr txBox="1"/>
          <p:nvPr/>
        </p:nvSpPr>
        <p:spPr>
          <a:xfrm>
            <a:off x="326547" y="3304938"/>
            <a:ext cx="804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Driving the </a:t>
            </a:r>
            <a:r>
              <a:rPr lang="en-US" sz="2400" i="1" dirty="0">
                <a:solidFill>
                  <a:srgbClr val="002060"/>
                </a:solidFill>
                <a:cs typeface="Arial" panose="020B0604020202020204" pitchFamily="34" charset="0"/>
              </a:rPr>
              <a:t>Forums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Audience to your Brand!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ACBC89-97D1-2E13-3EC0-03CEF2444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027" y="213924"/>
            <a:ext cx="1753318" cy="4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3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86068" y="1018343"/>
            <a:ext cx="9565738" cy="597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2200" b="1" i="1" dirty="0">
                <a:solidFill>
                  <a:srgbClr val="002060"/>
                </a:solidFill>
                <a:latin typeface="+mn-lt"/>
              </a:rPr>
              <a:t>Forums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- a Proven Vehicle to Meet Your Marketing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Objectives!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    </a:t>
            </a:r>
          </a:p>
        </p:txBody>
      </p:sp>
      <p:grpSp>
        <p:nvGrpSpPr>
          <p:cNvPr id="231" name="Google Shape;231;p33"/>
          <p:cNvGrpSpPr/>
          <p:nvPr/>
        </p:nvGrpSpPr>
        <p:grpSpPr>
          <a:xfrm>
            <a:off x="323610" y="1780850"/>
            <a:ext cx="1763372" cy="1685335"/>
            <a:chOff x="1521446" y="1171221"/>
            <a:chExt cx="2082150" cy="1709959"/>
          </a:xfrm>
        </p:grpSpPr>
        <p:sp>
          <p:nvSpPr>
            <p:cNvPr id="232" name="Google Shape;232;p33"/>
            <p:cNvSpPr/>
            <p:nvPr/>
          </p:nvSpPr>
          <p:spPr>
            <a:xfrm>
              <a:off x="1660796" y="1171221"/>
              <a:ext cx="1942800" cy="1636800"/>
            </a:xfrm>
            <a:prstGeom prst="round1Rect">
              <a:avLst>
                <a:gd name="adj" fmla="val 1744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CC"/>
                </a:solidFill>
              </a:endParaRPr>
            </a:p>
          </p:txBody>
        </p:sp>
        <p:sp>
          <p:nvSpPr>
            <p:cNvPr id="233" name="Google Shape;233;p33"/>
            <p:cNvSpPr txBox="1"/>
            <p:nvPr/>
          </p:nvSpPr>
          <p:spPr>
            <a:xfrm>
              <a:off x="1737217" y="1403979"/>
              <a:ext cx="1451698" cy="512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Cambria"/>
                  <a:cs typeface="Arial" panose="020B0604020202020204" pitchFamily="34" charset="0"/>
                  <a:sym typeface="Cambria"/>
                </a:rPr>
                <a:t>BRAND AWARENESS</a:t>
              </a:r>
              <a:endParaRPr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endParaRPr>
            </a:p>
          </p:txBody>
        </p:sp>
        <p:sp>
          <p:nvSpPr>
            <p:cNvPr id="234" name="Google Shape;234;p33"/>
            <p:cNvSpPr txBox="1"/>
            <p:nvPr/>
          </p:nvSpPr>
          <p:spPr>
            <a:xfrm>
              <a:off x="1521446" y="1916380"/>
              <a:ext cx="2038346" cy="9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900" dirty="0">
                  <a:solidFill>
                    <a:schemeClr val="accent6">
                      <a:lumMod val="10000"/>
                    </a:schemeClr>
                  </a:solidFill>
                </a:rPr>
                <a:t>Activate high-impact channels with strategic placement of your brand and message to the </a:t>
              </a:r>
              <a:r>
                <a:rPr lang="en-US" sz="900" i="1" dirty="0">
                  <a:solidFill>
                    <a:schemeClr val="accent6">
                      <a:lumMod val="10000"/>
                    </a:schemeClr>
                  </a:solidFill>
                </a:rPr>
                <a:t>Forum</a:t>
              </a:r>
              <a:r>
                <a:rPr lang="en-US" sz="900" dirty="0">
                  <a:solidFill>
                    <a:schemeClr val="accent6">
                      <a:lumMod val="10000"/>
                    </a:schemeClr>
                  </a:solidFill>
                </a:rPr>
                <a:t> audience </a:t>
              </a:r>
              <a:endParaRPr sz="900" dirty="0">
                <a:solidFill>
                  <a:schemeClr val="accent6">
                    <a:lumMod val="10000"/>
                  </a:schemeClr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35" name="Google Shape;235;p33"/>
          <p:cNvGrpSpPr/>
          <p:nvPr/>
        </p:nvGrpSpPr>
        <p:grpSpPr>
          <a:xfrm>
            <a:off x="3729490" y="1774645"/>
            <a:ext cx="1645357" cy="1612293"/>
            <a:chOff x="3600600" y="1170963"/>
            <a:chExt cx="1942800" cy="1569600"/>
          </a:xfrm>
        </p:grpSpPr>
        <p:sp>
          <p:nvSpPr>
            <p:cNvPr id="236" name="Google Shape;236;p33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CC"/>
                </a:solidFill>
              </a:endParaRPr>
            </a:p>
          </p:txBody>
        </p:sp>
        <p:sp>
          <p:nvSpPr>
            <p:cNvPr id="237" name="Google Shape;237;p33"/>
            <p:cNvSpPr txBox="1"/>
            <p:nvPr/>
          </p:nvSpPr>
          <p:spPr>
            <a:xfrm>
              <a:off x="3819007" y="1413581"/>
              <a:ext cx="1451699" cy="5664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accent6">
                      <a:lumMod val="10000"/>
                    </a:schemeClr>
                  </a:solidFill>
                </a:rPr>
                <a:t>QUALIFYING PROSPECTS</a:t>
              </a:r>
              <a:endParaRPr lang="en-US" sz="11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238" name="Google Shape;238;p33"/>
            <p:cNvSpPr txBox="1"/>
            <p:nvPr/>
          </p:nvSpPr>
          <p:spPr>
            <a:xfrm>
              <a:off x="3665967" y="1928050"/>
              <a:ext cx="1812062" cy="464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spcAft>
                  <a:spcPts val="1600"/>
                </a:spcAft>
              </a:pPr>
              <a:r>
                <a:rPr lang="en-US" sz="900" dirty="0">
                  <a:solidFill>
                    <a:schemeClr val="accent6">
                      <a:lumMod val="10000"/>
                    </a:schemeClr>
                  </a:solidFill>
                </a:rPr>
                <a:t>Turn prospects into leads by promoting your key assets and industry insight </a:t>
              </a:r>
              <a:endParaRPr sz="400" dirty="0">
                <a:solidFill>
                  <a:schemeClr val="accent6">
                    <a:lumMod val="10000"/>
                  </a:schemeClr>
                </a:solidFill>
                <a:latin typeface="+mn-lt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39" name="Google Shape;239;p33"/>
          <p:cNvGrpSpPr/>
          <p:nvPr/>
        </p:nvGrpSpPr>
        <p:grpSpPr>
          <a:xfrm>
            <a:off x="7018900" y="1797197"/>
            <a:ext cx="1645357" cy="1592202"/>
            <a:chOff x="5539816" y="1171213"/>
            <a:chExt cx="1942800" cy="1569600"/>
          </a:xfrm>
        </p:grpSpPr>
        <p:sp>
          <p:nvSpPr>
            <p:cNvPr id="240" name="Google Shape;240;p33"/>
            <p:cNvSpPr/>
            <p:nvPr/>
          </p:nvSpPr>
          <p:spPr>
            <a:xfrm flipH="1">
              <a:off x="5539816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2CC"/>
                </a:solidFill>
              </a:endParaRPr>
            </a:p>
          </p:txBody>
        </p:sp>
        <p:sp>
          <p:nvSpPr>
            <p:cNvPr id="241" name="Google Shape;241;p33"/>
            <p:cNvSpPr txBox="1"/>
            <p:nvPr/>
          </p:nvSpPr>
          <p:spPr>
            <a:xfrm>
              <a:off x="5835499" y="1372535"/>
              <a:ext cx="1451698" cy="5583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accent6">
                      <a:lumMod val="10000"/>
                    </a:schemeClr>
                  </a:solidFill>
                  <a:latin typeface="+mj-lt"/>
                  <a:ea typeface="Cambria"/>
                  <a:cs typeface="Cambria"/>
                  <a:sym typeface="Cambria"/>
                </a:rPr>
                <a:t>CUSTOMER INTERACTION</a:t>
              </a:r>
              <a:endParaRPr sz="1100" dirty="0">
                <a:solidFill>
                  <a:schemeClr val="accent6">
                    <a:lumMod val="10000"/>
                  </a:schemeClr>
                </a:solidFill>
                <a:latin typeface="+mj-lt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33"/>
            <p:cNvSpPr txBox="1"/>
            <p:nvPr/>
          </p:nvSpPr>
          <p:spPr>
            <a:xfrm>
              <a:off x="5610820" y="1780404"/>
              <a:ext cx="1866711" cy="4698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spcAft>
                  <a:spcPts val="1600"/>
                </a:spcAft>
              </a:pPr>
              <a:r>
                <a:rPr lang="en-US" sz="900" dirty="0">
                  <a:solidFill>
                    <a:schemeClr val="accent6">
                      <a:lumMod val="10000"/>
                    </a:schemeClr>
                  </a:solidFill>
                </a:rPr>
                <a:t>Continue to engage prospects and customers by pairing your advertising opportunities with face-to-face contact at the </a:t>
              </a:r>
              <a:r>
                <a:rPr lang="en-US" sz="900" i="1" dirty="0">
                  <a:solidFill>
                    <a:schemeClr val="accent6">
                      <a:lumMod val="10000"/>
                    </a:schemeClr>
                  </a:solidFill>
                </a:rPr>
                <a:t>Forums</a:t>
              </a:r>
              <a:r>
                <a:rPr lang="en-US" sz="900" dirty="0">
                  <a:solidFill>
                    <a:schemeClr val="accent6">
                      <a:lumMod val="10000"/>
                    </a:schemeClr>
                  </a:solidFill>
                </a:rPr>
                <a:t> </a:t>
              </a:r>
              <a:endParaRPr sz="900" dirty="0">
                <a:solidFill>
                  <a:schemeClr val="accent6">
                    <a:lumMod val="10000"/>
                  </a:schemeClr>
                </a:solidFill>
                <a:latin typeface="+mn-lt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3" name="Google Shape;243;p33"/>
          <p:cNvGrpSpPr/>
          <p:nvPr/>
        </p:nvGrpSpPr>
        <p:grpSpPr>
          <a:xfrm>
            <a:off x="3166047" y="2421429"/>
            <a:ext cx="220524" cy="220524"/>
            <a:chOff x="3157188" y="909150"/>
            <a:chExt cx="470400" cy="470400"/>
          </a:xfrm>
        </p:grpSpPr>
        <p:sp>
          <p:nvSpPr>
            <p:cNvPr id="244" name="Google Shape;244;p3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33"/>
          <p:cNvGrpSpPr/>
          <p:nvPr/>
        </p:nvGrpSpPr>
        <p:grpSpPr>
          <a:xfrm>
            <a:off x="5373529" y="1794067"/>
            <a:ext cx="1753520" cy="1589063"/>
            <a:chOff x="3600600" y="1170963"/>
            <a:chExt cx="1942800" cy="1569600"/>
          </a:xfrm>
        </p:grpSpPr>
        <p:sp>
          <p:nvSpPr>
            <p:cNvPr id="247" name="Google Shape;247;p33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CC"/>
                </a:solidFill>
              </a:endParaRPr>
            </a:p>
          </p:txBody>
        </p:sp>
        <p:sp>
          <p:nvSpPr>
            <p:cNvPr id="248" name="Google Shape;248;p33"/>
            <p:cNvSpPr txBox="1"/>
            <p:nvPr/>
          </p:nvSpPr>
          <p:spPr>
            <a:xfrm>
              <a:off x="3769739" y="1381121"/>
              <a:ext cx="1451700" cy="5580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accent6">
                      <a:lumMod val="10000"/>
                    </a:schemeClr>
                  </a:solidFill>
                </a:rPr>
                <a:t>LEAD GENERATION</a:t>
              </a:r>
              <a:endParaRPr lang="en-US" sz="1200" dirty="0">
                <a:solidFill>
                  <a:schemeClr val="accent6">
                    <a:lumMod val="10000"/>
                  </a:schemeClr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bg1">
                      <a:lumMod val="50000"/>
                    </a:schemeClr>
                  </a:solidFill>
                  <a:latin typeface="Cambria"/>
                  <a:ea typeface="Cambria"/>
                  <a:cs typeface="Cambria"/>
                  <a:sym typeface="Cambria"/>
                </a:rPr>
                <a:t>	</a:t>
              </a:r>
              <a:endParaRPr sz="1100" dirty="0">
                <a:solidFill>
                  <a:schemeClr val="bg1">
                    <a:lumMod val="50000"/>
                  </a:schemeClr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33"/>
            <p:cNvSpPr txBox="1"/>
            <p:nvPr/>
          </p:nvSpPr>
          <p:spPr>
            <a:xfrm>
              <a:off x="3648248" y="1939121"/>
              <a:ext cx="1853678" cy="71759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spcAft>
                  <a:spcPts val="1600"/>
                </a:spcAft>
              </a:pPr>
              <a:r>
                <a:rPr lang="en-US" sz="900" dirty="0">
                  <a:solidFill>
                    <a:schemeClr val="accent6">
                      <a:lumMod val="10000"/>
                    </a:schemeClr>
                  </a:solidFill>
                </a:rPr>
                <a:t>Enrich your sales pipeline by funneling leads directly to your website or sales contact</a:t>
              </a:r>
              <a:endParaRPr sz="900" dirty="0">
                <a:solidFill>
                  <a:schemeClr val="accent6">
                    <a:lumMod val="10000"/>
                  </a:schemeClr>
                </a:solidFill>
                <a:latin typeface="+mn-lt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50" name="Google Shape;250;p33"/>
          <p:cNvGrpSpPr/>
          <p:nvPr/>
        </p:nvGrpSpPr>
        <p:grpSpPr>
          <a:xfrm>
            <a:off x="2053345" y="1780796"/>
            <a:ext cx="1679019" cy="1613078"/>
            <a:chOff x="3560853" y="1170963"/>
            <a:chExt cx="1982547" cy="1569600"/>
          </a:xfrm>
        </p:grpSpPr>
        <p:sp>
          <p:nvSpPr>
            <p:cNvPr id="251" name="Google Shape;251;p33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CC"/>
                </a:solidFill>
              </a:endParaRPr>
            </a:p>
          </p:txBody>
        </p:sp>
        <p:sp>
          <p:nvSpPr>
            <p:cNvPr id="252" name="Google Shape;252;p33"/>
            <p:cNvSpPr txBox="1"/>
            <p:nvPr/>
          </p:nvSpPr>
          <p:spPr>
            <a:xfrm>
              <a:off x="3819022" y="1413581"/>
              <a:ext cx="1451699" cy="5664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accent6">
                      <a:lumMod val="10000"/>
                    </a:schemeClr>
                  </a:solidFill>
                </a:rPr>
                <a:t>ESTABLISH AUTHORITY</a:t>
              </a:r>
              <a:endParaRPr lang="en-US" sz="12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253" name="Google Shape;253;p33"/>
            <p:cNvSpPr txBox="1"/>
            <p:nvPr/>
          </p:nvSpPr>
          <p:spPr>
            <a:xfrm>
              <a:off x="3560853" y="1890080"/>
              <a:ext cx="1955583" cy="7188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spcAft>
                  <a:spcPts val="1600"/>
                </a:spcAft>
              </a:pPr>
              <a:r>
                <a:rPr lang="en-US" sz="900" dirty="0">
                  <a:solidFill>
                    <a:schemeClr val="accent6">
                      <a:lumMod val="10000"/>
                    </a:schemeClr>
                  </a:solidFill>
                </a:rPr>
                <a:t>Position your company as the go-to expert in the </a:t>
              </a:r>
              <a:r>
                <a:rPr lang="en-US" sz="900" dirty="0" err="1">
                  <a:solidFill>
                    <a:schemeClr val="accent6">
                      <a:lumMod val="10000"/>
                    </a:schemeClr>
                  </a:solidFill>
                </a:rPr>
                <a:t>NatGas</a:t>
              </a:r>
              <a:r>
                <a:rPr lang="en-US" sz="900" dirty="0">
                  <a:solidFill>
                    <a:schemeClr val="accent6">
                      <a:lumMod val="10000"/>
                    </a:schemeClr>
                  </a:solidFill>
                </a:rPr>
                <a:t> market by promoting your expertise and solutions </a:t>
              </a:r>
              <a:endParaRPr sz="900" dirty="0">
                <a:solidFill>
                  <a:schemeClr val="accent6">
                    <a:lumMod val="10000"/>
                  </a:schemeClr>
                </a:solidFill>
                <a:latin typeface="+mn-lt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54" name="Google Shape;254;p33"/>
          <p:cNvGrpSpPr/>
          <p:nvPr/>
        </p:nvGrpSpPr>
        <p:grpSpPr>
          <a:xfrm>
            <a:off x="5265475" y="2421429"/>
            <a:ext cx="220524" cy="220524"/>
            <a:chOff x="3157188" y="909150"/>
            <a:chExt cx="470400" cy="470400"/>
          </a:xfrm>
        </p:grpSpPr>
        <p:sp>
          <p:nvSpPr>
            <p:cNvPr id="255" name="Google Shape;255;p3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3"/>
          <p:cNvGrpSpPr/>
          <p:nvPr/>
        </p:nvGrpSpPr>
        <p:grpSpPr>
          <a:xfrm>
            <a:off x="3619988" y="2421429"/>
            <a:ext cx="220524" cy="220524"/>
            <a:chOff x="3157188" y="909150"/>
            <a:chExt cx="470400" cy="470400"/>
          </a:xfrm>
        </p:grpSpPr>
        <p:sp>
          <p:nvSpPr>
            <p:cNvPr id="258" name="Google Shape;258;p3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33"/>
          <p:cNvGrpSpPr/>
          <p:nvPr/>
        </p:nvGrpSpPr>
        <p:grpSpPr>
          <a:xfrm>
            <a:off x="6910975" y="2421429"/>
            <a:ext cx="220524" cy="220524"/>
            <a:chOff x="3157188" y="909150"/>
            <a:chExt cx="470400" cy="470400"/>
          </a:xfrm>
        </p:grpSpPr>
        <p:sp>
          <p:nvSpPr>
            <p:cNvPr id="261" name="Google Shape;261;p3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1974500" y="2421429"/>
            <a:ext cx="220524" cy="220524"/>
            <a:chOff x="3157188" y="909150"/>
            <a:chExt cx="470400" cy="470400"/>
          </a:xfrm>
        </p:grpSpPr>
        <p:sp>
          <p:nvSpPr>
            <p:cNvPr id="264" name="Google Shape;264;p3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38291" y="3379722"/>
            <a:ext cx="8229380" cy="1057439"/>
            <a:chOff x="1660800" y="2723938"/>
            <a:chExt cx="5822400" cy="1248600"/>
          </a:xfrm>
        </p:grpSpPr>
        <p:sp>
          <p:nvSpPr>
            <p:cNvPr id="267" name="Google Shape;267;p33"/>
            <p:cNvSpPr/>
            <p:nvPr/>
          </p:nvSpPr>
          <p:spPr>
            <a:xfrm rot="10800000">
              <a:off x="1660800" y="2723938"/>
              <a:ext cx="5822400" cy="1248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CC"/>
                </a:solidFill>
              </a:endParaRPr>
            </a:p>
          </p:txBody>
        </p:sp>
        <p:sp>
          <p:nvSpPr>
            <p:cNvPr id="268" name="Google Shape;268;p33"/>
            <p:cNvSpPr txBox="1"/>
            <p:nvPr/>
          </p:nvSpPr>
          <p:spPr>
            <a:xfrm>
              <a:off x="1951771" y="2978760"/>
              <a:ext cx="528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chemeClr val="dk1"/>
                  </a:solidFill>
                  <a:latin typeface="+mn-lt"/>
                  <a:ea typeface="Cambria"/>
                  <a:cs typeface="Cambria"/>
                  <a:sym typeface="Cambria"/>
                </a:rPr>
                <a:t>Complete Audience Activation</a:t>
              </a:r>
              <a:endParaRPr sz="30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2AA993D-74E0-314B-87F9-C707B1B5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8" y="165363"/>
            <a:ext cx="1490441" cy="5148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E885A8C-823D-F447-93B7-A32C5588A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100" y="156637"/>
            <a:ext cx="1912470" cy="476047"/>
          </a:xfrm>
          <a:prstGeom prst="rect">
            <a:avLst/>
          </a:prstGeom>
        </p:spPr>
      </p:pic>
      <p:sp>
        <p:nvSpPr>
          <p:cNvPr id="45" name="Google Shape;149;p27">
            <a:extLst>
              <a:ext uri="{FF2B5EF4-FFF2-40B4-BE49-F238E27FC236}">
                <a16:creationId xmlns:a16="http://schemas.microsoft.com/office/drawing/2014/main" id="{2824EA68-19FD-4A46-BA0B-9AA718533F31}"/>
              </a:ext>
            </a:extLst>
          </p:cNvPr>
          <p:cNvSpPr txBox="1"/>
          <p:nvPr/>
        </p:nvSpPr>
        <p:spPr>
          <a:xfrm>
            <a:off x="6377830" y="89368"/>
            <a:ext cx="2698800" cy="5433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endParaRPr sz="2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50;p27">
            <a:extLst>
              <a:ext uri="{FF2B5EF4-FFF2-40B4-BE49-F238E27FC236}">
                <a16:creationId xmlns:a16="http://schemas.microsoft.com/office/drawing/2014/main" id="{BE1FE748-542A-034E-991A-ECBD85F512BB}"/>
              </a:ext>
            </a:extLst>
          </p:cNvPr>
          <p:cNvSpPr/>
          <p:nvPr/>
        </p:nvSpPr>
        <p:spPr>
          <a:xfrm>
            <a:off x="5740099" y="194973"/>
            <a:ext cx="38160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3F3F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GOAL</a:t>
            </a:r>
            <a:endParaRPr dirty="0">
              <a:solidFill>
                <a:srgbClr val="F3F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Google Shape;162;p27">
            <a:extLst>
              <a:ext uri="{FF2B5EF4-FFF2-40B4-BE49-F238E27FC236}">
                <a16:creationId xmlns:a16="http://schemas.microsoft.com/office/drawing/2014/main" id="{88413E1C-5CAD-F74D-A2B8-4C36EB325F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2181" b="94947"/>
          <a:stretch/>
        </p:blipFill>
        <p:spPr>
          <a:xfrm>
            <a:off x="-10495" y="727352"/>
            <a:ext cx="9125325" cy="2125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577E5A-CBE0-1B3A-13A9-F00E6406A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218" y="203215"/>
            <a:ext cx="1753318" cy="4650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6182462" y="1984484"/>
            <a:ext cx="2377403" cy="2294661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3262295" y="1959137"/>
            <a:ext cx="2571900" cy="2311286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384824" y="1956583"/>
            <a:ext cx="2571900" cy="2311287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6149325" y="224400"/>
            <a:ext cx="2698800" cy="599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endParaRPr sz="2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5522300" y="385913"/>
            <a:ext cx="38160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3F3F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</a:t>
            </a:r>
            <a:r>
              <a:rPr lang="en" sz="2000" b="1" i="1" dirty="0">
                <a:solidFill>
                  <a:srgbClr val="F3F3F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FORUMS</a:t>
            </a:r>
            <a:endParaRPr i="1" dirty="0">
              <a:solidFill>
                <a:srgbClr val="F3F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365330" y="1078982"/>
            <a:ext cx="6365830" cy="95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alibri"/>
              <a:buNone/>
            </a:pPr>
            <a:r>
              <a:rPr lang="e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Where the Natural Gas Industry gathers</a:t>
            </a:r>
          </a:p>
          <a:p>
            <a:pPr lvl="0" algn="ctr">
              <a:lnSpc>
                <a:spcPct val="110000"/>
              </a:lnSpc>
              <a:buClr>
                <a:srgbClr val="404040"/>
              </a:buClr>
              <a:buSzPts val="1400"/>
            </a:pPr>
            <a:r>
              <a:rPr lang="e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for networking, insight and deal-making</a:t>
            </a:r>
            <a:br>
              <a:rPr lang="en" sz="2400" b="1" dirty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400" b="1" dirty="0">
              <a:solidFill>
                <a:srgbClr val="40404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369716" y="1908495"/>
            <a:ext cx="2608213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 NATURAL </a:t>
            </a:r>
            <a:br>
              <a:rPr lang="en" sz="20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20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GAS EVENTS</a:t>
            </a:r>
            <a:endParaRPr sz="2000" b="1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3412295" y="2089604"/>
            <a:ext cx="22719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ONLINE</a:t>
            </a:r>
            <a:endParaRPr sz="2000" b="1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6294350" y="1956583"/>
            <a:ext cx="22719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</a:t>
            </a:r>
            <a:r>
              <a:rPr lang="en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FORUMS</a:t>
            </a:r>
            <a:r>
              <a:rPr lang="en" sz="1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br>
              <a:rPr lang="en" sz="1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1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ARE TRUSTED</a:t>
            </a:r>
            <a:endParaRPr sz="1900" b="1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360683" y="2729537"/>
            <a:ext cx="2617246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Through our 6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regional 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conferences, our audience learns of our event sponsors/partners and their services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via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rogram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articipation,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K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iosks,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S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ponsorship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R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ecognition, and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O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n-site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romotion.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We provide v</a:t>
            </a:r>
            <a:r>
              <a:rPr lang="en-US" sz="1100" dirty="0">
                <a:solidFill>
                  <a:schemeClr val="bg1"/>
                </a:solidFill>
              </a:rPr>
              <a:t>ast networking opportunities to give you access to your clients, prospects, and peers</a:t>
            </a:r>
            <a:r>
              <a:rPr lang="en-US" sz="1050" dirty="0">
                <a:solidFill>
                  <a:schemeClr val="bg1"/>
                </a:solidFill>
              </a:rPr>
              <a:t>.</a:t>
            </a:r>
            <a:endParaRPr sz="1050" dirty="0">
              <a:solidFill>
                <a:schemeClr val="bg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3262295" y="2800545"/>
            <a:ext cx="2571900" cy="1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Through online engagement, the Forums keeps our digital subscriber base of +30,000 natural gas industry professionals informed about our </a:t>
            </a:r>
            <a:r>
              <a:rPr lang="en" sz="1100" i="1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Forums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,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S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ponsors,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artners, and the latest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I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ndustry 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N</a:t>
            </a:r>
            <a:r>
              <a:rPr lang="en" sz="110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ews.</a:t>
            </a:r>
            <a:endParaRPr sz="1100" dirty="0">
              <a:solidFill>
                <a:srgbClr val="FFFFFF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6235213" y="2818408"/>
            <a:ext cx="2271900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1100" dirty="0">
                <a:solidFill>
                  <a:srgbClr val="FFFFFF"/>
                </a:solidFill>
                <a:latin typeface="+mn-lt"/>
                <a:ea typeface="Cambria"/>
                <a:cs typeface="Cambria"/>
                <a:sym typeface="Cambria"/>
              </a:rPr>
              <a:t>Since 1988, we have been delivering conferences dedicated to bringing the natural gas industry together </a:t>
            </a:r>
            <a:r>
              <a:rPr lang="en-US" sz="1100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to network, share insight </a:t>
            </a:r>
            <a:r>
              <a:rPr lang="en-US" sz="1100" dirty="0">
                <a:solidFill>
                  <a:schemeClr val="bg1"/>
                </a:solidFill>
              </a:rPr>
              <a:t>and do real business.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/>
              <a:t> </a:t>
            </a:r>
            <a:endParaRPr sz="1100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59" name="Google Shape;159;p27"/>
          <p:cNvCxnSpPr/>
          <p:nvPr/>
        </p:nvCxnSpPr>
        <p:spPr>
          <a:xfrm flipH="1">
            <a:off x="669326" y="2711598"/>
            <a:ext cx="1960200" cy="9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7"/>
          <p:cNvCxnSpPr/>
          <p:nvPr/>
        </p:nvCxnSpPr>
        <p:spPr>
          <a:xfrm flipH="1">
            <a:off x="3597379" y="2728046"/>
            <a:ext cx="1960200" cy="9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7"/>
          <p:cNvCxnSpPr/>
          <p:nvPr/>
        </p:nvCxnSpPr>
        <p:spPr>
          <a:xfrm>
            <a:off x="6455750" y="2728046"/>
            <a:ext cx="1949100" cy="9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 r="2181" b="94947"/>
          <a:stretch/>
        </p:blipFill>
        <p:spPr>
          <a:xfrm>
            <a:off x="0" y="938223"/>
            <a:ext cx="9144000" cy="2125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78AFE6-B49C-C646-B10D-86CA24B7D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1" y="309221"/>
            <a:ext cx="1490441" cy="5148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C8E511-3B1C-884E-95E2-C75912574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966" y="328636"/>
            <a:ext cx="1912470" cy="476047"/>
          </a:xfrm>
          <a:prstGeom prst="rect">
            <a:avLst/>
          </a:prstGeom>
        </p:spPr>
      </p:pic>
      <p:sp>
        <p:nvSpPr>
          <p:cNvPr id="22" name="Google Shape;151;p27">
            <a:extLst>
              <a:ext uri="{FF2B5EF4-FFF2-40B4-BE49-F238E27FC236}">
                <a16:creationId xmlns:a16="http://schemas.microsoft.com/office/drawing/2014/main" id="{A3ABE01C-3645-404D-AC85-D67C12A3D70B}"/>
              </a:ext>
            </a:extLst>
          </p:cNvPr>
          <p:cNvSpPr txBox="1"/>
          <p:nvPr/>
        </p:nvSpPr>
        <p:spPr>
          <a:xfrm>
            <a:off x="-139705" y="4366393"/>
            <a:ext cx="9423409" cy="64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404040"/>
              </a:buClr>
              <a:buSzPts val="1400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6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Forums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total – each with regional focus: </a:t>
            </a:r>
          </a:p>
          <a:p>
            <a:pPr lvl="0" algn="ctr">
              <a:lnSpc>
                <a:spcPct val="110000"/>
              </a:lnSpc>
              <a:buClr>
                <a:srgbClr val="404040"/>
              </a:buClr>
              <a:buSzPts val="1400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Southeast, Northeast, Rockies &amp; West, Mid-Continent, Gulf Coast,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NatGas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To Power</a:t>
            </a:r>
            <a:endParaRPr sz="1600" b="1" dirty="0">
              <a:solidFill>
                <a:srgbClr val="40404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D4768C-DD5E-D341-6080-A879A8629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010" y="388299"/>
            <a:ext cx="1753318" cy="4650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17E984-B60F-FC4A-8F77-129F2A991E83}"/>
              </a:ext>
            </a:extLst>
          </p:cNvPr>
          <p:cNvSpPr txBox="1"/>
          <p:nvPr/>
        </p:nvSpPr>
        <p:spPr>
          <a:xfrm>
            <a:off x="9337" y="4845107"/>
            <a:ext cx="9144000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 are committed to helping our event partners/sponsors connect with their target clients</a:t>
            </a:r>
            <a:r>
              <a:rPr lang="en-US" sz="1050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C442E-DA6F-1745-A5D1-1C8969E938A7}"/>
              </a:ext>
            </a:extLst>
          </p:cNvPr>
          <p:cNvSpPr txBox="1"/>
          <p:nvPr/>
        </p:nvSpPr>
        <p:spPr>
          <a:xfrm>
            <a:off x="-407234" y="2473728"/>
            <a:ext cx="413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</a:rPr>
              <a:t>FORUMS</a:t>
            </a:r>
            <a:r>
              <a:rPr lang="en-US" sz="2000" b="1" dirty="0">
                <a:solidFill>
                  <a:srgbClr val="002060"/>
                </a:solidFill>
              </a:rPr>
              <a:t> AUDIENCE:</a:t>
            </a:r>
          </a:p>
        </p:txBody>
      </p:sp>
      <p:pic>
        <p:nvPicPr>
          <p:cNvPr id="10" name="Google Shape;162;p27">
            <a:extLst>
              <a:ext uri="{FF2B5EF4-FFF2-40B4-BE49-F238E27FC236}">
                <a16:creationId xmlns:a16="http://schemas.microsoft.com/office/drawing/2014/main" id="{5E03664C-47EB-7D42-B8D1-27C6364404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81" b="94947"/>
          <a:stretch/>
        </p:blipFill>
        <p:spPr>
          <a:xfrm>
            <a:off x="9337" y="2275952"/>
            <a:ext cx="9125325" cy="2125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AA56DE-B3A7-BD40-A498-AFC02AF12036}"/>
              </a:ext>
            </a:extLst>
          </p:cNvPr>
          <p:cNvSpPr txBox="1"/>
          <p:nvPr/>
        </p:nvSpPr>
        <p:spPr>
          <a:xfrm>
            <a:off x="3149560" y="2469237"/>
            <a:ext cx="51926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Titles of key players who attend the </a:t>
            </a:r>
            <a:r>
              <a:rPr lang="en-US" sz="1100" b="1" i="1" dirty="0">
                <a:solidFill>
                  <a:srgbClr val="002060"/>
                </a:solidFill>
              </a:rPr>
              <a:t>Forums</a:t>
            </a:r>
            <a:r>
              <a:rPr lang="en-US" sz="1100" b="1" dirty="0">
                <a:solidFill>
                  <a:srgbClr val="002060"/>
                </a:solidFill>
              </a:rPr>
              <a:t>, read our Content and interact with our Sponsors. Many have significant purchase authority/influence.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F985E2-730E-A348-B06D-DAF4B978CDCE}"/>
              </a:ext>
            </a:extLst>
          </p:cNvPr>
          <p:cNvSpPr/>
          <p:nvPr/>
        </p:nvSpPr>
        <p:spPr>
          <a:xfrm>
            <a:off x="2069843" y="2992868"/>
            <a:ext cx="2159434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Lead Analyst – Energy Buyer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VP, Origination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Senior Process Engineering Manager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Sr. Gas Representative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Head of Energy Supply Services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Vice President, Business Development</a:t>
            </a:r>
          </a:p>
          <a:p>
            <a:pPr marL="18288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Natural Gas Analyst</a:t>
            </a:r>
          </a:p>
          <a:p>
            <a:pPr marL="18288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Scheduler</a:t>
            </a:r>
          </a:p>
          <a:p>
            <a:pPr lvl="0">
              <a:buClr>
                <a:srgbClr val="073763"/>
              </a:buClr>
              <a:buSzPts val="1100"/>
            </a:pPr>
            <a:endParaRPr lang="en-US" sz="100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endParaRPr lang="en-US" sz="105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AFC107-F230-B245-B06B-9AF8B58B5F0A}"/>
              </a:ext>
            </a:extLst>
          </p:cNvPr>
          <p:cNvSpPr/>
          <p:nvPr/>
        </p:nvSpPr>
        <p:spPr>
          <a:xfrm>
            <a:off x="118307" y="2994308"/>
            <a:ext cx="1940639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CEO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President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Vice President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Gas Trader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Manager, Gas Supply &amp; Transportation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Manager, Gas Supply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Managing Director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Business Development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Director, Gas Supply</a:t>
            </a:r>
          </a:p>
          <a:p>
            <a:pPr marL="18288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Marketing Director</a:t>
            </a:r>
          </a:p>
          <a:p>
            <a:pPr lvl="0">
              <a:buClr>
                <a:srgbClr val="073763"/>
              </a:buClr>
              <a:buSzPts val="1100"/>
            </a:pPr>
            <a:endParaRPr lang="en-US" sz="100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endParaRPr lang="en-US" sz="105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FED72B-4AD2-1F41-BDDF-ADE592CC7EB0}"/>
              </a:ext>
            </a:extLst>
          </p:cNvPr>
          <p:cNvSpPr/>
          <p:nvPr/>
        </p:nvSpPr>
        <p:spPr>
          <a:xfrm>
            <a:off x="4122575" y="3001448"/>
            <a:ext cx="2528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Manager, Gas Acquisition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Vice President, Administration &amp; Finance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Energy Supply Analyst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VP, Midstream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Customer Success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Sales Manager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Partner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Export Manager</a:t>
            </a:r>
          </a:p>
          <a:p>
            <a:pPr marL="18288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Gas Marketing Representative</a:t>
            </a:r>
          </a:p>
          <a:p>
            <a:pPr marL="18288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Head of North American Natural Gas</a:t>
            </a:r>
          </a:p>
          <a:p>
            <a:pPr lvl="0">
              <a:buClr>
                <a:srgbClr val="073763"/>
              </a:buClr>
              <a:buSzPts val="1100"/>
            </a:pPr>
            <a:endParaRPr lang="en-US" sz="100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59D10A-7925-D444-BB7B-249460B611A0}"/>
              </a:ext>
            </a:extLst>
          </p:cNvPr>
          <p:cNvSpPr/>
          <p:nvPr/>
        </p:nvSpPr>
        <p:spPr>
          <a:xfrm>
            <a:off x="6617485" y="2992868"/>
            <a:ext cx="26974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Market Originator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Commodity Buyer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Senior Gas Trader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VP Cameron LNG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Mexico Correspondent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Senior Adviser for Mexico &amp; Central America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Reporter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Editor, Mexico Energy Report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Director, Mexico Institute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100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Vice President, West &amp; Mexico 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9165C-49D0-4448-824A-D1D80FAA8686}"/>
              </a:ext>
            </a:extLst>
          </p:cNvPr>
          <p:cNvSpPr txBox="1"/>
          <p:nvPr/>
        </p:nvSpPr>
        <p:spPr>
          <a:xfrm>
            <a:off x="64944" y="1871490"/>
            <a:ext cx="143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Monthly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b="1" dirty="0">
                <a:solidFill>
                  <a:srgbClr val="002060"/>
                </a:solidFill>
              </a:rPr>
              <a:t>Website Visitors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26CD1-0BAB-AC41-8865-35D8E6C48F12}"/>
              </a:ext>
            </a:extLst>
          </p:cNvPr>
          <p:cNvSpPr txBox="1"/>
          <p:nvPr/>
        </p:nvSpPr>
        <p:spPr>
          <a:xfrm>
            <a:off x="1745752" y="1871490"/>
            <a:ext cx="143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Monthly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b="1" dirty="0">
                <a:solidFill>
                  <a:srgbClr val="002060"/>
                </a:solidFill>
              </a:rPr>
              <a:t>Webpage Views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A83BD-3B71-E040-B454-993A43199FFC}"/>
              </a:ext>
            </a:extLst>
          </p:cNvPr>
          <p:cNvSpPr txBox="1"/>
          <p:nvPr/>
        </p:nvSpPr>
        <p:spPr>
          <a:xfrm>
            <a:off x="3455229" y="1875512"/>
            <a:ext cx="143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Known Digital Subscribers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D0B35E-5204-0440-89AA-69096919A4C6}"/>
              </a:ext>
            </a:extLst>
          </p:cNvPr>
          <p:cNvSpPr txBox="1"/>
          <p:nvPr/>
        </p:nvSpPr>
        <p:spPr>
          <a:xfrm>
            <a:off x="6965408" y="1854947"/>
            <a:ext cx="182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Total Annual Conference Attendees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1C0E1A-89D8-1244-8CC2-E3D3588F4E9E}"/>
              </a:ext>
            </a:extLst>
          </p:cNvPr>
          <p:cNvSpPr txBox="1"/>
          <p:nvPr/>
        </p:nvSpPr>
        <p:spPr>
          <a:xfrm>
            <a:off x="5023892" y="1862027"/>
            <a:ext cx="200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LinkedIn, Facebook &amp; Twitter Followers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068F2B-A4F2-D34D-8CDA-7E7F8880C793}"/>
              </a:ext>
            </a:extLst>
          </p:cNvPr>
          <p:cNvSpPr txBox="1"/>
          <p:nvPr/>
        </p:nvSpPr>
        <p:spPr>
          <a:xfrm>
            <a:off x="7184733" y="775103"/>
            <a:ext cx="1434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2,000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2827A3-0990-E24A-9617-507A00F122D3}"/>
              </a:ext>
            </a:extLst>
          </p:cNvPr>
          <p:cNvSpPr txBox="1"/>
          <p:nvPr/>
        </p:nvSpPr>
        <p:spPr>
          <a:xfrm>
            <a:off x="5216248" y="794584"/>
            <a:ext cx="1434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5,000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454AE6-AC8E-8D4B-B96E-C037F0654AB6}"/>
              </a:ext>
            </a:extLst>
          </p:cNvPr>
          <p:cNvSpPr txBox="1"/>
          <p:nvPr/>
        </p:nvSpPr>
        <p:spPr>
          <a:xfrm>
            <a:off x="3405370" y="756149"/>
            <a:ext cx="1434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30,000+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BE2E65-EC28-604D-A497-068B4D5D5B8A}"/>
              </a:ext>
            </a:extLst>
          </p:cNvPr>
          <p:cNvSpPr txBox="1"/>
          <p:nvPr/>
        </p:nvSpPr>
        <p:spPr>
          <a:xfrm>
            <a:off x="1528976" y="745003"/>
            <a:ext cx="189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33,000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329C0B-1D1C-3141-94C1-5C3907984FDD}"/>
              </a:ext>
            </a:extLst>
          </p:cNvPr>
          <p:cNvSpPr txBox="1"/>
          <p:nvPr/>
        </p:nvSpPr>
        <p:spPr>
          <a:xfrm>
            <a:off x="64943" y="741974"/>
            <a:ext cx="1434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10,200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EB9500-46F2-AD47-9026-012FD0438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662" y="1082238"/>
            <a:ext cx="1325645" cy="8267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69CFBC-7BD1-C642-8B20-67C646F4F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777" y="1142083"/>
            <a:ext cx="1050672" cy="7088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058370D-FEE6-D847-B3AB-94AB86878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90" y="1072830"/>
            <a:ext cx="809246" cy="8092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B7D838-D30D-1F4E-85E8-939E63832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079" y="1072830"/>
            <a:ext cx="809246" cy="809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A4203-52B1-D640-B048-FA4D3F09B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5693" y="1172556"/>
            <a:ext cx="873804" cy="6336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FB4529A-D7EF-1546-9C1D-C86C1507C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9119" y="1156741"/>
            <a:ext cx="600355" cy="600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1EA07-D1EE-C04A-889A-DE7EA0540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1752" y="1072830"/>
            <a:ext cx="791467" cy="7914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5517FC-79D0-584A-9559-5D3402A4CE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7" y="89551"/>
            <a:ext cx="1490441" cy="5148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A51F20-38E2-5B4B-B0A5-848F978112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1759" y="128383"/>
            <a:ext cx="1912470" cy="476047"/>
          </a:xfrm>
          <a:prstGeom prst="rect">
            <a:avLst/>
          </a:prstGeom>
        </p:spPr>
      </p:pic>
      <p:sp>
        <p:nvSpPr>
          <p:cNvPr id="35" name="Google Shape;149;p27">
            <a:extLst>
              <a:ext uri="{FF2B5EF4-FFF2-40B4-BE49-F238E27FC236}">
                <a16:creationId xmlns:a16="http://schemas.microsoft.com/office/drawing/2014/main" id="{83171C14-F381-CF4F-BD63-6F9134ABF3F7}"/>
              </a:ext>
            </a:extLst>
          </p:cNvPr>
          <p:cNvSpPr txBox="1"/>
          <p:nvPr/>
        </p:nvSpPr>
        <p:spPr>
          <a:xfrm>
            <a:off x="6356725" y="53080"/>
            <a:ext cx="2698800" cy="5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endParaRPr sz="2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50;p27">
            <a:extLst>
              <a:ext uri="{FF2B5EF4-FFF2-40B4-BE49-F238E27FC236}">
                <a16:creationId xmlns:a16="http://schemas.microsoft.com/office/drawing/2014/main" id="{513B2553-F7BC-6C4E-939A-C24506F56DE9}"/>
              </a:ext>
            </a:extLst>
          </p:cNvPr>
          <p:cNvSpPr/>
          <p:nvPr/>
        </p:nvSpPr>
        <p:spPr>
          <a:xfrm>
            <a:off x="5710204" y="218929"/>
            <a:ext cx="38160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algn="ctr">
              <a:lnSpc>
                <a:spcPct val="80000"/>
              </a:lnSpc>
            </a:pPr>
            <a:r>
              <a:rPr lang="en-US" sz="2000" b="1" dirty="0">
                <a:solidFill>
                  <a:srgbClr val="F3F3F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FORUMS</a:t>
            </a:r>
            <a:endParaRPr lang="en-US" sz="2000" dirty="0">
              <a:solidFill>
                <a:srgbClr val="F3F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2CC335-DDA0-AC1C-CFC3-324D3DBC1D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0751" y="138075"/>
            <a:ext cx="1753318" cy="4650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 r="2789" b="94596"/>
          <a:stretch/>
        </p:blipFill>
        <p:spPr>
          <a:xfrm>
            <a:off x="0" y="596300"/>
            <a:ext cx="9143999" cy="22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/>
        </p:nvSpPr>
        <p:spPr>
          <a:xfrm>
            <a:off x="0" y="1006134"/>
            <a:ext cx="9224609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b="1" i="1" dirty="0">
                <a:solidFill>
                  <a:srgbClr val="002060"/>
                </a:solidFill>
              </a:rPr>
              <a:t>Forum</a:t>
            </a:r>
            <a:r>
              <a:rPr lang="en-US" sz="1200" b="1" dirty="0">
                <a:solidFill>
                  <a:srgbClr val="002060"/>
                </a:solidFill>
              </a:rPr>
              <a:t> attendees represent experts and key industry authorities from top Natural Gas Industry players, including:</a:t>
            </a:r>
            <a:endParaRPr sz="1200" b="1" dirty="0">
              <a:solidFill>
                <a:srgbClr val="002060"/>
              </a:solidFill>
              <a:highlight>
                <a:srgbClr val="FFFF00"/>
              </a:highlight>
              <a:latin typeface="+mn-lt"/>
              <a:ea typeface="Average"/>
              <a:cs typeface="Average"/>
              <a:sym typeface="Average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0" y="731566"/>
            <a:ext cx="3407434" cy="42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Our Audience = Your Prospects</a:t>
            </a:r>
            <a:r>
              <a:rPr lang="en" b="1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!</a:t>
            </a:r>
            <a:endParaRPr b="1" dirty="0">
              <a:solidFill>
                <a:srgbClr val="073763"/>
              </a:solidFill>
              <a:latin typeface="+mn-lt"/>
              <a:ea typeface="Average"/>
              <a:cs typeface="Average"/>
              <a:sym typeface="Average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157260" y="1317501"/>
            <a:ext cx="2730900" cy="3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Alliance Pipeline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American Petroleum Institute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Atlantic Coast Pipeline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Bank of America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BP Energy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 err="1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Cacheaux</a:t>
            </a: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 Cavazos &amp; Newton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CenterPoint Energy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Chart, Inc.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Chevron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 err="1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Certarus</a:t>
            </a:r>
            <a:endParaRPr lang="en-US" sz="950" dirty="0">
              <a:solidFill>
                <a:srgbClr val="002060"/>
              </a:solidFill>
              <a:latin typeface="+mn-lt"/>
              <a:ea typeface="Average"/>
              <a:cs typeface="Average"/>
              <a:sym typeface="Average"/>
            </a:endParaRP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Cleveland Advisory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ConocoPhillips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CX Markets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Constellation, An Exelon Company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Direct Energy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Dominion Energy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DTN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n-lt"/>
                <a:ea typeface="Average"/>
                <a:cs typeface="Average"/>
                <a:sym typeface="Average"/>
              </a:rPr>
              <a:t>EDF Trading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ea typeface="Average"/>
                <a:cs typeface="Average"/>
                <a:sym typeface="Average"/>
              </a:rPr>
              <a:t>Emera Energy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ea typeface="Average"/>
                <a:cs typeface="Average"/>
                <a:sym typeface="Average"/>
              </a:rPr>
              <a:t>EMEX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ea typeface="Average"/>
                <a:cs typeface="Average"/>
                <a:sym typeface="Average"/>
              </a:rPr>
              <a:t>Enable Midstream Partners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ea typeface="Average"/>
                <a:cs typeface="Average"/>
                <a:sym typeface="Average"/>
              </a:rPr>
              <a:t>Enbridge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ea typeface="Average"/>
                <a:cs typeface="Average"/>
                <a:sym typeface="Average"/>
              </a:rPr>
              <a:t>ENGIE</a:t>
            </a:r>
          </a:p>
          <a:p>
            <a:pPr marL="18288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ea typeface="Average"/>
                <a:cs typeface="Average"/>
                <a:sym typeface="Average"/>
              </a:rPr>
              <a:t>Euler Hermes Energy</a:t>
            </a:r>
          </a:p>
          <a:p>
            <a:pPr marL="18288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ea typeface="Average"/>
                <a:cs typeface="Average"/>
                <a:sym typeface="Average"/>
              </a:rPr>
              <a:t>FIS</a:t>
            </a:r>
          </a:p>
          <a:p>
            <a:pPr>
              <a:buClr>
                <a:srgbClr val="073763"/>
              </a:buClr>
              <a:buSzPts val="1100"/>
            </a:pPr>
            <a:endParaRPr lang="en-US" sz="950" dirty="0">
              <a:solidFill>
                <a:srgbClr val="073763"/>
              </a:solidFill>
              <a:ea typeface="Average"/>
              <a:cs typeface="Average"/>
              <a:sym typeface="Average"/>
            </a:endParaRPr>
          </a:p>
          <a:p>
            <a:pPr lvl="0">
              <a:buClr>
                <a:srgbClr val="073763"/>
              </a:buClr>
              <a:buSzPts val="1100"/>
            </a:pPr>
            <a:endParaRPr lang="en-US" sz="1000" dirty="0">
              <a:solidFill>
                <a:srgbClr val="073763"/>
              </a:solidFill>
              <a:ea typeface="Average"/>
              <a:cs typeface="Average"/>
              <a:sym typeface="Average"/>
            </a:endParaRP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endParaRPr lang="en-US" sz="1050" dirty="0">
              <a:solidFill>
                <a:srgbClr val="073763"/>
              </a:solidFill>
              <a:ea typeface="Average"/>
              <a:cs typeface="Average"/>
              <a:sym typeface="Averag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</a:pPr>
            <a:endParaRPr lang="en-US" sz="1100" dirty="0">
              <a:solidFill>
                <a:srgbClr val="002060"/>
              </a:solidFill>
              <a:latin typeface="+mn-lt"/>
              <a:ea typeface="Average"/>
              <a:cs typeface="Average"/>
              <a:sym typeface="Averag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</a:pPr>
            <a:endParaRPr sz="1100" dirty="0">
              <a:solidFill>
                <a:srgbClr val="002060"/>
              </a:solidFill>
              <a:latin typeface="+mn-lt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3103311" y="1174856"/>
            <a:ext cx="3098604" cy="3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73763"/>
              </a:buClr>
              <a:buSzPts val="1100"/>
            </a:pPr>
            <a:endParaRPr lang="en-US" sz="950" dirty="0">
              <a:solidFill>
                <a:srgbClr val="073763"/>
              </a:solidFill>
              <a:latin typeface="+mn-lt"/>
              <a:ea typeface="Average"/>
              <a:cs typeface="Average"/>
              <a:sym typeface="Average"/>
            </a:endParaRP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 err="1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GazMetro</a:t>
            </a: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 Liquefied Natural Gas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Golden Pass LNG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ICE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ICIS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IHS Markit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ION Commodities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Iroquois Gas Transmission System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 err="1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irthSolutions</a:t>
            </a:r>
            <a:endParaRPr lang="en-US" sz="950" dirty="0">
              <a:solidFill>
                <a:srgbClr val="073763"/>
              </a:solidFill>
              <a:latin typeface="+mn-lt"/>
              <a:ea typeface="Average"/>
              <a:cs typeface="Average"/>
              <a:sym typeface="Average"/>
            </a:endParaRP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Latitude Technologies, An ESG Company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LCM Commodities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LNG Limited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73763"/>
                </a:solidFill>
                <a:latin typeface="+mn-lt"/>
                <a:ea typeface="Average"/>
                <a:cs typeface="Average"/>
                <a:sym typeface="Average"/>
              </a:rPr>
              <a:t>Macquarie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Marlin Gas Services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Millennium Pipeline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Morgan Stanley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National Fuel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 err="1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NatGasHub.com</a:t>
            </a:r>
            <a:endParaRPr lang="en-US" sz="95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Natural Gas Intelligence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NG Advantage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 err="1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nGenue</a:t>
            </a: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 Retail Energy Systems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 err="1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Nextera</a:t>
            </a: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 Energy Marketing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 err="1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NiCHe</a:t>
            </a:r>
            <a:endParaRPr lang="en-US" sz="95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Nikkiso </a:t>
            </a:r>
            <a:r>
              <a:rPr lang="en-US" sz="950" dirty="0" err="1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Cosmodyne</a:t>
            </a:r>
            <a:endParaRPr lang="en-US" sz="95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ODIN</a:t>
            </a:r>
          </a:p>
          <a:p>
            <a:pPr marL="182880" lvl="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Osaka Gas USA</a:t>
            </a:r>
          </a:p>
          <a:p>
            <a:pPr lvl="0">
              <a:buClr>
                <a:srgbClr val="073763"/>
              </a:buClr>
              <a:buSzPts val="1100"/>
            </a:pPr>
            <a:endParaRPr lang="en-US" sz="950" b="1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  <a:p>
            <a:pPr lvl="0">
              <a:buClr>
                <a:srgbClr val="073763"/>
              </a:buClr>
              <a:buSzPts val="1100"/>
            </a:pPr>
            <a:endParaRPr lang="en-US" sz="1100" dirty="0">
              <a:solidFill>
                <a:srgbClr val="002060"/>
              </a:solidFill>
              <a:ea typeface="Average"/>
              <a:cs typeface="Average"/>
              <a:sym typeface="Average"/>
            </a:endParaRP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endParaRPr sz="1100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6201915" y="1338445"/>
            <a:ext cx="2730900" cy="3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ea typeface="Average"/>
                <a:cs typeface="Average"/>
                <a:sym typeface="Average"/>
              </a:rPr>
              <a:t>Pembina Pipeline</a:t>
            </a:r>
            <a:endParaRPr lang="en-US" sz="950" dirty="0">
              <a:solidFill>
                <a:srgbClr val="002060"/>
              </a:solidFill>
              <a:latin typeface="+mj-lt"/>
              <a:ea typeface="Average"/>
              <a:cs typeface="Average"/>
              <a:sym typeface="Average"/>
            </a:endParaRPr>
          </a:p>
          <a:p>
            <a:pPr marL="182880" indent="-207009"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Pivotal LNG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Quantum Fuel Systems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Quorum Software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RBN Energy LLC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Repsol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REVLNG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Rise Solutions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 err="1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RJO’Brien</a:t>
            </a:r>
            <a:endParaRPr lang="en-US" sz="950" dirty="0">
              <a:solidFill>
                <a:srgbClr val="002060"/>
              </a:solidFill>
              <a:latin typeface="+mj-lt"/>
              <a:ea typeface="Average"/>
              <a:cs typeface="Average"/>
              <a:sym typeface="Average"/>
            </a:endParaRP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S&amp;P Global Platts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Sempra LNG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Sequent Energy Management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Shell Energy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Southern Natural Gas Company, L.L.C.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Spire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Stabilis Energy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Stagecoach Gas Services LLC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Tallgrass Energy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TC Energy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Tellurian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Tenaska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Thigpen Solutions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Trellis Energy Software Solutions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Venture Global LNG</a:t>
            </a:r>
          </a:p>
          <a:p>
            <a:pPr marL="182880" lvl="0" indent="-207009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Average"/>
              <a:buChar char="❖"/>
            </a:pPr>
            <a:r>
              <a:rPr lang="en-US" sz="950" dirty="0">
                <a:solidFill>
                  <a:srgbClr val="002060"/>
                </a:solidFill>
                <a:latin typeface="+mj-lt"/>
                <a:ea typeface="Average"/>
                <a:cs typeface="Average"/>
                <a:sym typeface="Average"/>
              </a:rPr>
              <a:t>Williams</a:t>
            </a:r>
            <a:endParaRPr sz="1050" dirty="0">
              <a:solidFill>
                <a:srgbClr val="07376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234DB-25BB-904F-BB02-C16006D5B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9" y="74582"/>
            <a:ext cx="1490441" cy="514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600FBB-37F6-104E-812E-7BB60648F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417" y="89033"/>
            <a:ext cx="1912470" cy="476047"/>
          </a:xfrm>
          <a:prstGeom prst="rect">
            <a:avLst/>
          </a:prstGeom>
        </p:spPr>
      </p:pic>
      <p:sp>
        <p:nvSpPr>
          <p:cNvPr id="12" name="Google Shape;149;p27">
            <a:extLst>
              <a:ext uri="{FF2B5EF4-FFF2-40B4-BE49-F238E27FC236}">
                <a16:creationId xmlns:a16="http://schemas.microsoft.com/office/drawing/2014/main" id="{775BB828-51CF-204C-92A7-45800DFAF759}"/>
              </a:ext>
            </a:extLst>
          </p:cNvPr>
          <p:cNvSpPr txBox="1"/>
          <p:nvPr/>
        </p:nvSpPr>
        <p:spPr>
          <a:xfrm>
            <a:off x="6258375" y="27343"/>
            <a:ext cx="2698800" cy="562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endParaRPr sz="2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0;p27">
            <a:extLst>
              <a:ext uri="{FF2B5EF4-FFF2-40B4-BE49-F238E27FC236}">
                <a16:creationId xmlns:a16="http://schemas.microsoft.com/office/drawing/2014/main" id="{0E7BF057-1AA3-DC4D-861B-D2C5C07500BE}"/>
              </a:ext>
            </a:extLst>
          </p:cNvPr>
          <p:cNvSpPr/>
          <p:nvPr/>
        </p:nvSpPr>
        <p:spPr>
          <a:xfrm>
            <a:off x="5693433" y="170906"/>
            <a:ext cx="3639923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3F3F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QUALITY AUDIENCE</a:t>
            </a:r>
            <a:endParaRPr dirty="0">
              <a:solidFill>
                <a:srgbClr val="F3F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14478-5425-1464-3753-87C3DEAB2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5954" y="131229"/>
            <a:ext cx="1753318" cy="4650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 r="2789" b="94596"/>
          <a:stretch/>
        </p:blipFill>
        <p:spPr>
          <a:xfrm>
            <a:off x="-8709" y="650791"/>
            <a:ext cx="9143999" cy="22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47333" y="73580"/>
            <a:ext cx="44256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bg2">
                    <a:lumMod val="75000"/>
                  </a:schemeClr>
                </a:solidFill>
                <a:latin typeface="+mj-lt"/>
                <a:ea typeface="Cambria"/>
                <a:cs typeface="Cambria"/>
                <a:sym typeface="Cambria"/>
              </a:rPr>
              <a:t>QUALITY AUDIENCE:</a:t>
            </a:r>
            <a:endParaRPr sz="3000" b="1" dirty="0">
              <a:solidFill>
                <a:schemeClr val="bg2">
                  <a:lumMod val="75000"/>
                </a:schemeClr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7" name="Google Shape;204;p30">
            <a:extLst>
              <a:ext uri="{FF2B5EF4-FFF2-40B4-BE49-F238E27FC236}">
                <a16:creationId xmlns:a16="http://schemas.microsoft.com/office/drawing/2014/main" id="{3D2876F2-A9D1-D941-9017-FCD5072A3DDF}"/>
              </a:ext>
            </a:extLst>
          </p:cNvPr>
          <p:cNvSpPr txBox="1"/>
          <p:nvPr/>
        </p:nvSpPr>
        <p:spPr>
          <a:xfrm>
            <a:off x="4667289" y="2057566"/>
            <a:ext cx="559859" cy="39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tx1"/>
                </a:solidFill>
                <a:latin typeface="+mj-lt"/>
                <a:ea typeface="Cambria"/>
                <a:cs typeface="Cambria"/>
                <a:sym typeface="Cambria"/>
              </a:rPr>
              <a:t>10%</a:t>
            </a:r>
            <a:endParaRPr sz="1000" b="1" dirty="0">
              <a:solidFill>
                <a:schemeClr val="tx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9" name="Google Shape;204;p30">
            <a:extLst>
              <a:ext uri="{FF2B5EF4-FFF2-40B4-BE49-F238E27FC236}">
                <a16:creationId xmlns:a16="http://schemas.microsoft.com/office/drawing/2014/main" id="{79065C07-94A3-7642-938A-B64A9125B3A0}"/>
              </a:ext>
            </a:extLst>
          </p:cNvPr>
          <p:cNvSpPr txBox="1"/>
          <p:nvPr/>
        </p:nvSpPr>
        <p:spPr>
          <a:xfrm>
            <a:off x="2667213" y="2288811"/>
            <a:ext cx="559859" cy="39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tx1"/>
                </a:solidFill>
                <a:latin typeface="+mj-lt"/>
                <a:ea typeface="Cambria"/>
                <a:cs typeface="Cambria"/>
                <a:sym typeface="Cambria"/>
              </a:rPr>
              <a:t>3%</a:t>
            </a:r>
            <a:endParaRPr sz="900" b="1" dirty="0">
              <a:solidFill>
                <a:schemeClr val="tx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0" name="Google Shape;204;p30">
            <a:extLst>
              <a:ext uri="{FF2B5EF4-FFF2-40B4-BE49-F238E27FC236}">
                <a16:creationId xmlns:a16="http://schemas.microsoft.com/office/drawing/2014/main" id="{87F526EC-F530-8A4E-953F-7FE5676FE0DC}"/>
              </a:ext>
            </a:extLst>
          </p:cNvPr>
          <p:cNvSpPr txBox="1"/>
          <p:nvPr/>
        </p:nvSpPr>
        <p:spPr>
          <a:xfrm>
            <a:off x="2667213" y="2965425"/>
            <a:ext cx="559859" cy="39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tx1"/>
                </a:solidFill>
                <a:latin typeface="+mj-lt"/>
                <a:ea typeface="Cambria"/>
                <a:cs typeface="Cambria"/>
                <a:sym typeface="Cambria"/>
              </a:rPr>
              <a:t>6%</a:t>
            </a:r>
            <a:endParaRPr sz="1000" b="1" dirty="0">
              <a:solidFill>
                <a:schemeClr val="tx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1" name="Google Shape;204;p30">
            <a:extLst>
              <a:ext uri="{FF2B5EF4-FFF2-40B4-BE49-F238E27FC236}">
                <a16:creationId xmlns:a16="http://schemas.microsoft.com/office/drawing/2014/main" id="{B70CC47E-D99C-B845-9871-04B79ABE2D6B}"/>
              </a:ext>
            </a:extLst>
          </p:cNvPr>
          <p:cNvSpPr txBox="1"/>
          <p:nvPr/>
        </p:nvSpPr>
        <p:spPr>
          <a:xfrm>
            <a:off x="4003432" y="3881320"/>
            <a:ext cx="559859" cy="39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tx1"/>
                </a:solidFill>
                <a:latin typeface="+mj-lt"/>
                <a:ea typeface="Cambria"/>
                <a:cs typeface="Cambria"/>
                <a:sym typeface="Cambria"/>
              </a:rPr>
              <a:t>20%</a:t>
            </a:r>
            <a:endParaRPr sz="1000" b="1" dirty="0">
              <a:solidFill>
                <a:schemeClr val="tx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5" name="Google Shape;212;p31">
            <a:extLst>
              <a:ext uri="{FF2B5EF4-FFF2-40B4-BE49-F238E27FC236}">
                <a16:creationId xmlns:a16="http://schemas.microsoft.com/office/drawing/2014/main" id="{85F6FF72-09C2-C040-8976-3CF82447A52A}"/>
              </a:ext>
            </a:extLst>
          </p:cNvPr>
          <p:cNvSpPr txBox="1"/>
          <p:nvPr/>
        </p:nvSpPr>
        <p:spPr>
          <a:xfrm>
            <a:off x="4003432" y="122332"/>
            <a:ext cx="5801643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350" b="1" i="1" dirty="0">
                <a:solidFill>
                  <a:srgbClr val="002060"/>
                </a:solidFill>
              </a:rPr>
              <a:t>Forum</a:t>
            </a:r>
            <a:r>
              <a:rPr lang="en-US" sz="1350" b="1" dirty="0">
                <a:solidFill>
                  <a:srgbClr val="002060"/>
                </a:solidFill>
              </a:rPr>
              <a:t> Attendance includes a balanced representation of </a:t>
            </a:r>
            <a:br>
              <a:rPr lang="en-US" sz="1350" b="1" dirty="0">
                <a:solidFill>
                  <a:srgbClr val="002060"/>
                </a:solidFill>
              </a:rPr>
            </a:br>
            <a:r>
              <a:rPr lang="en-US" sz="1350" b="1" dirty="0">
                <a:solidFill>
                  <a:srgbClr val="002060"/>
                </a:solidFill>
              </a:rPr>
              <a:t>the industry with a focus on Buyers &amp; Sellers of Natural Gas.</a:t>
            </a:r>
            <a:r>
              <a:rPr lang="en-US" sz="1350" dirty="0">
                <a:solidFill>
                  <a:srgbClr val="002060"/>
                </a:solidFill>
              </a:rPr>
              <a:t> </a:t>
            </a:r>
            <a:endParaRPr sz="1350" b="1" dirty="0">
              <a:solidFill>
                <a:srgbClr val="002060"/>
              </a:solidFill>
              <a:highlight>
                <a:srgbClr val="FFFF00"/>
              </a:highlight>
              <a:latin typeface="+mn-lt"/>
              <a:ea typeface="Average"/>
              <a:cs typeface="Average"/>
              <a:sym typeface="Averag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5FFAF5C-BAB0-1B49-9470-800525CB7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674736"/>
              </p:ext>
            </p:extLst>
          </p:nvPr>
        </p:nvGraphicFramePr>
        <p:xfrm>
          <a:off x="606751" y="866309"/>
          <a:ext cx="8041593" cy="415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E56D98A-AC80-5148-B9A9-1096C6267FAE}"/>
              </a:ext>
            </a:extLst>
          </p:cNvPr>
          <p:cNvSpPr/>
          <p:nvPr/>
        </p:nvSpPr>
        <p:spPr>
          <a:xfrm>
            <a:off x="1984710" y="1819839"/>
            <a:ext cx="1758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Marketing/Trading (Wholesale/Retail)</a:t>
            </a:r>
            <a:endParaRPr lang="en-US" sz="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24449-D55D-A040-B1F6-5FA94ABD8598}"/>
              </a:ext>
            </a:extLst>
          </p:cNvPr>
          <p:cNvSpPr/>
          <p:nvPr/>
        </p:nvSpPr>
        <p:spPr>
          <a:xfrm>
            <a:off x="1875884" y="3046163"/>
            <a:ext cx="10887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LDCs/Gas Utility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85FDA-6EEE-A648-BB0C-8C5219929426}"/>
              </a:ext>
            </a:extLst>
          </p:cNvPr>
          <p:cNvSpPr/>
          <p:nvPr/>
        </p:nvSpPr>
        <p:spPr>
          <a:xfrm>
            <a:off x="2250418" y="4531982"/>
            <a:ext cx="19372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Midstream/Pipeline/Storage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7F39B6-31E8-7F4E-B963-9A6C01E4F8FA}"/>
              </a:ext>
            </a:extLst>
          </p:cNvPr>
          <p:cNvSpPr/>
          <p:nvPr/>
        </p:nvSpPr>
        <p:spPr>
          <a:xfrm>
            <a:off x="5143358" y="4574581"/>
            <a:ext cx="15696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Integrated Energy/Majors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22EE98-9AE7-1946-B25F-26E67B9FAEE9}"/>
              </a:ext>
            </a:extLst>
          </p:cNvPr>
          <p:cNvSpPr/>
          <p:nvPr/>
        </p:nvSpPr>
        <p:spPr>
          <a:xfrm>
            <a:off x="6290400" y="3775049"/>
            <a:ext cx="18898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Gas Buyer – </a:t>
            </a:r>
            <a:br>
              <a:rPr lang="en-US" sz="900" b="1" dirty="0"/>
            </a:br>
            <a:r>
              <a:rPr lang="en-US" sz="900" b="1" dirty="0"/>
              <a:t>End Use/Industrial/</a:t>
            </a:r>
            <a:br>
              <a:rPr lang="en-US" sz="900" b="1" dirty="0"/>
            </a:br>
            <a:r>
              <a:rPr lang="en-US" sz="900" b="1" dirty="0"/>
              <a:t>Energy Merchant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2367EC-9230-A644-B8D5-4E58FB54EE9A}"/>
              </a:ext>
            </a:extLst>
          </p:cNvPr>
          <p:cNvSpPr/>
          <p:nvPr/>
        </p:nvSpPr>
        <p:spPr>
          <a:xfrm>
            <a:off x="6212397" y="3032384"/>
            <a:ext cx="13837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459946D-369C-4A4C-B8EA-22B4D0EE369F}" type="CATEGORYNAME">
              <a:rPr lang="en-US" sz="900" b="1"/>
              <a:pPr/>
              <a:t>Professional Services</a:t>
            </a:fld>
            <a:endParaRPr lang="en-US" sz="9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7F046-F0E9-F74F-A021-79F8EC982EAA}"/>
              </a:ext>
            </a:extLst>
          </p:cNvPr>
          <p:cNvSpPr/>
          <p:nvPr/>
        </p:nvSpPr>
        <p:spPr>
          <a:xfrm>
            <a:off x="6248720" y="2325184"/>
            <a:ext cx="1378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Product/Service Providers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AFAC8-D919-EB4A-BAA4-8A5FC79F6CC4}"/>
              </a:ext>
            </a:extLst>
          </p:cNvPr>
          <p:cNvSpPr/>
          <p:nvPr/>
        </p:nvSpPr>
        <p:spPr>
          <a:xfrm>
            <a:off x="6189878" y="1958648"/>
            <a:ext cx="10246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Producers/E&amp;P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0E9266-9795-AE45-85AF-638203A9612C}"/>
              </a:ext>
            </a:extLst>
          </p:cNvPr>
          <p:cNvSpPr/>
          <p:nvPr/>
        </p:nvSpPr>
        <p:spPr>
          <a:xfrm>
            <a:off x="6120170" y="1547032"/>
            <a:ext cx="2009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Financial &amp; Information Products/Services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D771A2-654F-AB45-81B7-7E788928AD55}"/>
              </a:ext>
            </a:extLst>
          </p:cNvPr>
          <p:cNvSpPr/>
          <p:nvPr/>
        </p:nvSpPr>
        <p:spPr>
          <a:xfrm>
            <a:off x="5519028" y="1455326"/>
            <a:ext cx="5116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23B7399-3471-E945-9656-8B3462BCA3D8}" type="CATEGORYNAME">
              <a:rPr lang="en-US" sz="900" b="1"/>
              <a:pPr/>
              <a:t>Media</a:t>
            </a:fld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ADA668-172E-D24D-B6D7-A2387FC71414}"/>
              </a:ext>
            </a:extLst>
          </p:cNvPr>
          <p:cNvSpPr/>
          <p:nvPr/>
        </p:nvSpPr>
        <p:spPr>
          <a:xfrm>
            <a:off x="4846087" y="1203103"/>
            <a:ext cx="922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CEEB32FB-1EA6-1C49-8A52-E44BA24ADDE6}" type="CATEGORYNAME">
              <a:rPr lang="en-US" sz="900" b="1" smtClean="0"/>
              <a:pPr/>
              <a:t>Government</a:t>
            </a:fld>
            <a:r>
              <a:rPr lang="en-US" sz="900" b="1" dirty="0"/>
              <a:t>/Regulator</a:t>
            </a:r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A25A3E-7EBE-8C4C-B61E-0977917511B6}"/>
              </a:ext>
            </a:extLst>
          </p:cNvPr>
          <p:cNvCxnSpPr>
            <a:cxnSpLocks/>
          </p:cNvCxnSpPr>
          <p:nvPr/>
        </p:nvCxnSpPr>
        <p:spPr>
          <a:xfrm flipV="1">
            <a:off x="5768154" y="2084009"/>
            <a:ext cx="459770" cy="3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/>
        </p:nvSpPr>
        <p:spPr>
          <a:xfrm>
            <a:off x="-38437" y="25711"/>
            <a:ext cx="44256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QUALITY AUDIENCE:</a:t>
            </a:r>
            <a:endParaRPr sz="2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r="2789" b="94596"/>
          <a:stretch/>
        </p:blipFill>
        <p:spPr>
          <a:xfrm>
            <a:off x="-1" y="512776"/>
            <a:ext cx="9143999" cy="22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37242A-7C81-304A-90BA-2665C1E66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674" y="728398"/>
            <a:ext cx="677134" cy="54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3B34C-AA6D-CA4E-8949-45E1783A1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841" y="858265"/>
            <a:ext cx="1519690" cy="184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CE6551-D19B-3C43-BC0F-4D6661246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43" y="716513"/>
            <a:ext cx="376787" cy="486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6E548E-3DF0-A342-BD8F-CCBD225D4E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507" y="781938"/>
            <a:ext cx="898309" cy="362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9C56DC-BEBD-A744-9AF4-4C5143DB7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6000" y="752863"/>
            <a:ext cx="379495" cy="4216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7D59B3-6778-004E-8784-2C7F232BA2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3309" y="1397331"/>
            <a:ext cx="725250" cy="2267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B9C47C-AD89-A047-8867-5AF3AF8C82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4931" y="1316967"/>
            <a:ext cx="1027560" cy="2283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83EE10-BA0C-9D4D-9F51-1BCAE11D2B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8647" y="1325821"/>
            <a:ext cx="653678" cy="2796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4022A8-19C9-F64A-8359-6F6CDCD84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9104" y="1284625"/>
            <a:ext cx="836571" cy="3857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75D000-5E78-C341-A507-D43075A358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208" y="1777684"/>
            <a:ext cx="795125" cy="2488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F6B07A-B810-BB40-A6E7-51B6F84885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5674" y="1708683"/>
            <a:ext cx="874637" cy="2574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083A5F-5C65-F047-9BC0-3E20E3DBD4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9549" y="1661878"/>
            <a:ext cx="785254" cy="3263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710468-9999-1C46-A43D-86888F8F70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488" y="4739824"/>
            <a:ext cx="889309" cy="2639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158380-FAF3-6341-BAB8-C94CE6976C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298" y="2199732"/>
            <a:ext cx="468962" cy="4689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FC026D-120B-D14B-88B3-3FA5ECF68D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2460" y="4196515"/>
            <a:ext cx="1209735" cy="3244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37CB42-9A8F-8A45-96F6-C7E54E6DE5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00059" y="2755181"/>
            <a:ext cx="674113" cy="3632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5F625E7-C166-7F4B-9FC1-B1B300987B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62714" y="3211668"/>
            <a:ext cx="791753" cy="2837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81CD7D-6E17-D54D-AE76-AC3238EF853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8728" y="3248353"/>
            <a:ext cx="771464" cy="3020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7DF0E1B-E573-2849-9F21-3348D6F6BC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2646" y="3572273"/>
            <a:ext cx="1155917" cy="4851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2680032-D8B3-A54F-824D-0AACBA8AE79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95002" y="3754561"/>
            <a:ext cx="923546" cy="2613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3A51FD-090F-F04C-AD3E-8933E159401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1293" y="4140742"/>
            <a:ext cx="666674" cy="4291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B589153-79F2-4040-AF37-F97C68B9DF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8564" y="4127548"/>
            <a:ext cx="836715" cy="4554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4979E7A-072A-CD4F-9025-7E6B07EA6AE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4958" y="4635089"/>
            <a:ext cx="894382" cy="3325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01887B6-2425-714F-B579-46E4105B16E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97426" y="4714861"/>
            <a:ext cx="651203" cy="34547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F9875E2-DE60-D14D-B425-C2903F9EE16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48019" y="811289"/>
            <a:ext cx="852306" cy="30406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19F005A-AECB-3F43-B1AD-CE6BBD984E8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581652" y="4190723"/>
            <a:ext cx="679104" cy="33329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EF72A91-C0EE-1843-AD8B-16B2BAAFED1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02651" y="4203137"/>
            <a:ext cx="1107430" cy="272000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F4AE86A-B174-4A4D-8495-C776D3B4ACF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30233" y="1294477"/>
            <a:ext cx="1166143" cy="277976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A16E8CCB-284A-E541-8117-A335DCB5905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594" y="1310745"/>
            <a:ext cx="547382" cy="254847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B03C4DE5-8D6F-884D-8CF8-4ED1D61730A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631151" y="2729910"/>
            <a:ext cx="1027560" cy="31785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2003BB75-A62C-4B4D-A27D-B491C796427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2484" y="1754665"/>
            <a:ext cx="773091" cy="25192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DF81D8AE-57CC-AD49-89B2-6E29ABB4190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782744" y="1749195"/>
            <a:ext cx="914400" cy="274320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24597867-A20B-F34A-9101-CE660A1270E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15513" y="1696921"/>
            <a:ext cx="792075" cy="516090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E412DBD1-CF58-D243-8759-96588642602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30913" y="2180872"/>
            <a:ext cx="733626" cy="37886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B3E9F986-2A4F-EA43-BF88-C2AFD8FE704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422830" y="2273602"/>
            <a:ext cx="1013658" cy="393027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506D4554-63BE-B346-A12B-A5F5526498B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698210" y="2417306"/>
            <a:ext cx="1328258" cy="128025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F7CB3B22-CC6D-134E-8D64-D6BC6206F37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736520" y="2681414"/>
            <a:ext cx="844938" cy="414646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932F339B-6BBD-BE47-A16C-3F2572D0EE9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060301" y="2652335"/>
            <a:ext cx="749458" cy="439786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17FB1878-DE58-D145-BD79-8C603E102E1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74459" y="3237015"/>
            <a:ext cx="775368" cy="251962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26C5DA7F-BF3E-A94F-8CA7-B5E6D97AA9E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094453" y="3232447"/>
            <a:ext cx="659189" cy="34046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76EF7823-15AD-B543-B328-B97D548B794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0984" y="3743099"/>
            <a:ext cx="1110553" cy="215825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A0638218-5BB4-C140-BFDE-574D9D0230DB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418090" y="3692572"/>
            <a:ext cx="789965" cy="448170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8CA5FA05-ED98-4942-ACF0-792399C2E4D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491632" y="4286393"/>
            <a:ext cx="1209735" cy="213996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19A8EE42-E3AF-0C4A-873C-B6FB014E3F8E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699993" y="4689477"/>
            <a:ext cx="1557897" cy="345473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B4F71940-22DD-1348-8FD0-AEC6B9228A1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546174" y="4740312"/>
            <a:ext cx="1017384" cy="332527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6281BF3B-234D-8E42-ADDF-19B152FC487A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2872" y="679533"/>
            <a:ext cx="677134" cy="677134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E28C8D15-82FB-1845-8C07-F9F8AB002434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455260" y="3196058"/>
            <a:ext cx="869047" cy="487788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C59D8497-A376-F744-8756-E6A441712823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131038" y="2129931"/>
            <a:ext cx="552819" cy="416240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2BEF6D16-0F8A-3B4E-A5D1-40028449665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1341" y="2711329"/>
            <a:ext cx="641156" cy="480866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3DB07634-14FF-5F4C-B812-577CDDFEF1C1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330927" y="3682285"/>
            <a:ext cx="963046" cy="302020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CCEFB78A-D528-7546-867F-EA3B5D8F7F1A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367270" y="3722971"/>
            <a:ext cx="816814" cy="27891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CFD86849-0794-EB4B-9205-702A42740D05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878561" y="4229294"/>
            <a:ext cx="819324" cy="285811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48A7A42C-98C7-6946-A9B8-F9124ECFE96D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943640" y="4287070"/>
            <a:ext cx="1033760" cy="228035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7DBA7B31-BE12-4140-ADD5-7194ACABC2A0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304092" y="1250205"/>
            <a:ext cx="836571" cy="452018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04982593-0BDD-B94C-811B-1F4D4DA3D677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26789" y="826526"/>
            <a:ext cx="795125" cy="348472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B9EAFA2C-7D45-4D41-A130-A95EB1353329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343652" y="3112027"/>
            <a:ext cx="784387" cy="556728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3D03FD99-44D4-0740-9AA3-B6A47F6FC1B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882239" y="1696050"/>
            <a:ext cx="969022" cy="339354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3DC26393-633A-254D-936D-0744FEEF2102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7543926" y="1848551"/>
            <a:ext cx="1328258" cy="231704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F7C49F3D-81F7-3144-AF4D-084559BE5D05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26722" y="2856972"/>
            <a:ext cx="640634" cy="222798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33129CC9-F40B-6A41-91DE-E828E6F89F87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5846203" y="3318435"/>
            <a:ext cx="1523896" cy="147951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0F105B23-94F0-3B4A-995B-57633ECDE92A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8299456" y="3708855"/>
            <a:ext cx="781670" cy="375326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D8FD234C-1A45-BF4D-AAEE-028966DAB4B8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5834272" y="4794687"/>
            <a:ext cx="2045006" cy="133370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47F027F1-A4B3-894D-8CD5-05D1F4205F1F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5435030" y="785266"/>
            <a:ext cx="1069419" cy="419027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6A8134B2-08F8-C848-AA86-9FCCAAB03821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3773404" y="2905129"/>
            <a:ext cx="1120457" cy="172378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A0805F04-CDB5-5642-916E-8E13FC4032DA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2533564" y="3245420"/>
            <a:ext cx="718239" cy="448380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67E86D2C-B71C-534E-AF88-0EA8FCE2FEC5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8238126" y="2751598"/>
            <a:ext cx="800824" cy="320329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D7391AE9-2479-5F4C-91BE-A0C9CAB0BE37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3391425" y="1349831"/>
            <a:ext cx="1154749" cy="150117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A0D6108D-7AE3-C345-B27A-B06473D60037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5913634" y="1806413"/>
            <a:ext cx="540900" cy="225931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97761516-9F27-554C-AB78-DBC6316ADE97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6010520" y="2831603"/>
            <a:ext cx="1185962" cy="216165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C15A9A13-8899-944B-8BA2-4E219F646E30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17942" y="2230685"/>
            <a:ext cx="718494" cy="296026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022E166B-3923-4E4B-BD34-F3B8C4120B05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796854" y="2190086"/>
            <a:ext cx="1087128" cy="295929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3AE6470B-C8CD-3748-8FE6-74ACA936A771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4954177" y="2307410"/>
            <a:ext cx="1148924" cy="271193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043CDA74-A9DB-FD4A-A4F3-0E04C193B89A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86306" y="3265806"/>
            <a:ext cx="1294382" cy="245946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0D83D784-8944-C448-BA7C-91AF5489FCA9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4414581" y="3601026"/>
            <a:ext cx="816813" cy="362765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141623C6-683E-B04D-A0D4-98F53521AC8D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3726898" y="3606890"/>
            <a:ext cx="497576" cy="429102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64067136-5DD5-734F-849A-18A1FBF17343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610308" y="822307"/>
            <a:ext cx="773287" cy="363537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E763670B-2EF4-E946-9547-DC7EA0EA058F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2094" y="1358094"/>
            <a:ext cx="1029040" cy="243617"/>
          </a:xfrm>
          <a:prstGeom prst="rect">
            <a:avLst/>
          </a:prstGeom>
        </p:spPr>
      </p:pic>
      <p:sp>
        <p:nvSpPr>
          <p:cNvPr id="82" name="Google Shape;212;p31">
            <a:extLst>
              <a:ext uri="{FF2B5EF4-FFF2-40B4-BE49-F238E27FC236}">
                <a16:creationId xmlns:a16="http://schemas.microsoft.com/office/drawing/2014/main" id="{99BCE33E-7EF7-E941-A166-E84A38049DC6}"/>
              </a:ext>
            </a:extLst>
          </p:cNvPr>
          <p:cNvSpPr txBox="1"/>
          <p:nvPr/>
        </p:nvSpPr>
        <p:spPr>
          <a:xfrm>
            <a:off x="3683858" y="51648"/>
            <a:ext cx="5444182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Sponsors represent top players who choose to place their company at the forefront of the Natural Gas industry.</a:t>
            </a:r>
            <a:endParaRPr sz="1350" b="1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  <a:latin typeface="+mn-lt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222;p32">
            <a:extLst>
              <a:ext uri="{FF2B5EF4-FFF2-40B4-BE49-F238E27FC236}">
                <a16:creationId xmlns:a16="http://schemas.microsoft.com/office/drawing/2014/main" id="{F491176D-DB12-FA4D-AF9C-F9B299AD8EAA}"/>
              </a:ext>
            </a:extLst>
          </p:cNvPr>
          <p:cNvSpPr txBox="1"/>
          <p:nvPr/>
        </p:nvSpPr>
        <p:spPr>
          <a:xfrm>
            <a:off x="84854" y="66183"/>
            <a:ext cx="44256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QUALITY AUDIENCE:</a:t>
            </a:r>
            <a:endParaRPr sz="2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pic>
        <p:nvPicPr>
          <p:cNvPr id="44" name="Google Shape;224;p32">
            <a:extLst>
              <a:ext uri="{FF2B5EF4-FFF2-40B4-BE49-F238E27FC236}">
                <a16:creationId xmlns:a16="http://schemas.microsoft.com/office/drawing/2014/main" id="{A428C39E-3A36-7A4E-82C9-684CC792BA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789" b="94596"/>
          <a:stretch/>
        </p:blipFill>
        <p:spPr>
          <a:xfrm>
            <a:off x="84854" y="578959"/>
            <a:ext cx="8974292" cy="22732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212;p31">
            <a:extLst>
              <a:ext uri="{FF2B5EF4-FFF2-40B4-BE49-F238E27FC236}">
                <a16:creationId xmlns:a16="http://schemas.microsoft.com/office/drawing/2014/main" id="{D249AE72-E5B1-FE4D-AEA7-8C1DBC3E6D07}"/>
              </a:ext>
            </a:extLst>
          </p:cNvPr>
          <p:cNvSpPr txBox="1"/>
          <p:nvPr/>
        </p:nvSpPr>
        <p:spPr>
          <a:xfrm>
            <a:off x="3820001" y="99413"/>
            <a:ext cx="5801643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Our Media &amp; Association partners represent and connect with energy companies throughout the industry. </a:t>
            </a:r>
            <a:endParaRPr sz="1350" b="1" dirty="0">
              <a:solidFill>
                <a:srgbClr val="002060"/>
              </a:solidFill>
              <a:latin typeface="+mn-lt"/>
              <a:ea typeface="Average"/>
              <a:cs typeface="Average"/>
              <a:sym typeface="Averag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9EAEE-A57A-B54A-8DB6-4CE46CBAE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975" y="809993"/>
            <a:ext cx="1332334" cy="710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FA8D2-B47F-6A45-AAE3-5401974FD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030" y="851311"/>
            <a:ext cx="1190718" cy="603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04C36-CED3-D444-8F26-68A1A2126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516" y="1639564"/>
            <a:ext cx="1177210" cy="520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50164-115C-A641-B2B6-F307EE071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838" y="1480299"/>
            <a:ext cx="1261139" cy="902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D683D1-637C-1240-BA9D-085240422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3276" y="1682486"/>
            <a:ext cx="1998361" cy="2651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8BDCC1-0BC7-2D44-89F4-E4B61CA3A1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834" y="3028059"/>
            <a:ext cx="1329904" cy="490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D11535-0505-8D44-BFC7-EC149B69EE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9302" y="3040419"/>
            <a:ext cx="1111006" cy="598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1A815A-605E-F94A-A7AD-0FB8F991FB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2381" y="2819608"/>
            <a:ext cx="757837" cy="8246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72911C-BD91-084E-8DD8-13055460C3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6890" y="3920135"/>
            <a:ext cx="1512174" cy="3711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0C60CF-94E2-B347-81B7-44428311C7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7594" y="3672202"/>
            <a:ext cx="1626159" cy="6824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701CE2-FDF9-6B48-A8AD-6BE3810E12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083" y="3753064"/>
            <a:ext cx="1139783" cy="628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E8D094-1A57-3645-B868-A28EA7227C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555" y="1721765"/>
            <a:ext cx="1261139" cy="538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43EFAF-FC5A-2D4D-B46F-EE0E685471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51671" y="3630796"/>
            <a:ext cx="1139783" cy="6417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1F3232-D9A0-E846-8BC5-74AEE0A75B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3690" y="3021445"/>
            <a:ext cx="1512291" cy="4922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18852B3-DE20-E145-A104-9CF696FDF92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2641" y="4425261"/>
            <a:ext cx="1458826" cy="5987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936EA42-681A-0340-A331-18ED1D9AF5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22256" y="2287623"/>
            <a:ext cx="1601187" cy="6004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C5AF3B2-22E1-3D44-8EED-CA72A56E66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80849" y="2267638"/>
            <a:ext cx="1292249" cy="6461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2D5F004-77A9-E840-89C1-687C7D6297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84330" y="2267638"/>
            <a:ext cx="1512291" cy="57177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D20E6A-F90A-4D4B-B914-C24CB88D7A4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2853" y="792935"/>
            <a:ext cx="751264" cy="75002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BE14C74-0520-4044-A074-AFE1F3BCB59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996" y="2421676"/>
            <a:ext cx="1383689" cy="61497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2EDC3A2-F934-0C48-BA95-1160F8884FF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68423" y="3131633"/>
            <a:ext cx="1316116" cy="52644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875B103-8198-C54F-ABA5-27E3576B73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13841" y="4511369"/>
            <a:ext cx="1864242" cy="49090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104D982-BBE5-9A4B-97D0-054B3731CF5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73098" y="935311"/>
            <a:ext cx="1437270" cy="4388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0EF65CF-379C-1E46-B81B-8D419B18C42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44964" y="1589086"/>
            <a:ext cx="1661219" cy="46710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0C6CAE3-F73D-0643-A5B0-AFCAEE1517A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80364" y="2451567"/>
            <a:ext cx="1249213" cy="51468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643A6A7-A0B9-CC4C-84C7-13586D66C07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69984" y="3729377"/>
            <a:ext cx="1585031" cy="572903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F0F94B94-D1E0-BF41-B23F-61C50091D20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835582" y="4390189"/>
            <a:ext cx="1912753" cy="631840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091122BD-3405-BF42-BB0B-418D858F5C2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913312" y="875083"/>
            <a:ext cx="1249213" cy="615726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E0CB9269-6AB3-114A-A8B3-29A5C760860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43723" y="816906"/>
            <a:ext cx="1662972" cy="768494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EB6AF908-34A2-844E-AD8C-5550E42FD23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06724" y="4595112"/>
            <a:ext cx="1201802" cy="482205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4715362D-E650-5042-8DA1-7BF6CE5CBC7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140027" y="2246037"/>
            <a:ext cx="846807" cy="61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87F517-9388-7449-852C-B508BF5C6B6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6452" y="3036174"/>
            <a:ext cx="1261138" cy="6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2315"/>
      </p:ext>
    </p:extLst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1622</Words>
  <Application>Microsoft Macintosh PowerPoint</Application>
  <PresentationFormat>On-screen Show (16:9)</PresentationFormat>
  <Paragraphs>286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Arial</vt:lpstr>
      <vt:lpstr>Oswald</vt:lpstr>
      <vt:lpstr>Cambria</vt:lpstr>
      <vt:lpstr>Average</vt:lpstr>
      <vt:lpstr>Slate</vt:lpstr>
      <vt:lpstr>Office Theme</vt:lpstr>
      <vt:lpstr>Advertising Opportunities with the Forums</vt:lpstr>
      <vt:lpstr>PowerPoint Presentation</vt:lpstr>
      <vt:lpstr>The Forums - a Proven Vehicle to Meet Your Marketing Objectives!   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Driving Audience to YOUR BRAND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Capabilities 2020</dc:title>
  <dc:creator>Jennifer Schwartz</dc:creator>
  <cp:lastModifiedBy>Molly Missimer</cp:lastModifiedBy>
  <cp:revision>176</cp:revision>
  <dcterms:modified xsi:type="dcterms:W3CDTF">2025-08-08T15:48:16Z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11920967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