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media/image23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6"/>
  </p:notesMasterIdLst>
  <p:sldIdLst>
    <p:sldId id="256" r:id="rId3"/>
    <p:sldId id="273" r:id="rId4"/>
    <p:sldId id="264" r:id="rId5"/>
    <p:sldId id="258" r:id="rId6"/>
    <p:sldId id="259" r:id="rId7"/>
    <p:sldId id="262" r:id="rId8"/>
    <p:sldId id="261" r:id="rId9"/>
    <p:sldId id="263" r:id="rId10"/>
    <p:sldId id="277" r:id="rId11"/>
    <p:sldId id="279" r:id="rId12"/>
    <p:sldId id="282" r:id="rId13"/>
    <p:sldId id="267" r:id="rId14"/>
    <p:sldId id="272" r:id="rId15"/>
  </p:sldIdLst>
  <p:sldSz cx="9144000" cy="5143500" type="screen16x9"/>
  <p:notesSz cx="6858000" cy="9144000"/>
  <p:embeddedFontLst>
    <p:embeddedFont>
      <p:font typeface="Average" panose="020F0502020204030204" pitchFamily="34" charset="0"/>
      <p:regular r:id="rId17"/>
      <p:bold r:id="rId17"/>
      <p:italic r:id="rId18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Oswald" pitchFamily="2" charset="77"/>
      <p:regular r:id="rId23"/>
      <p:bold r:id="rId24"/>
      <p:italic r:id="rId18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432FF"/>
    <a:srgbClr val="005A62"/>
    <a:srgbClr val="FF2F92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C8D839-D7BD-4761-AA22-0375A441BFEE}">
  <a:tblStyle styleId="{D8C8D839-D7BD-4761-AA22-0375A441BF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/>
    <p:restoredTop sz="90986"/>
  </p:normalViewPr>
  <p:slideViewPr>
    <p:cSldViewPr snapToGrid="0">
      <p:cViewPr varScale="1">
        <p:scale>
          <a:sx n="148" d="100"/>
          <a:sy n="148" d="100"/>
        </p:scale>
        <p:origin x="1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i="1" dirty="0">
                <a:solidFill>
                  <a:srgbClr val="002060"/>
                </a:solidFill>
              </a:rPr>
              <a:t>Forum</a:t>
            </a:r>
            <a:r>
              <a:rPr lang="en-US" sz="2000" dirty="0">
                <a:solidFill>
                  <a:srgbClr val="002060"/>
                </a:solidFill>
              </a:rPr>
              <a:t> Attendee PROFILE</a:t>
            </a:r>
          </a:p>
        </c:rich>
      </c:tx>
      <c:layout>
        <c:manualLayout>
          <c:xMode val="edge"/>
          <c:yMode val="edge"/>
          <c:x val="0.25899259014973774"/>
          <c:y val="3.0566613556172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Forum Attendee Breakdown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82C-7344-AE41-95EE7888CAA8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A82C-7344-AE41-95EE7888CAA8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82C-7344-AE41-95EE7888CAA8}"/>
              </c:ext>
            </c:extLst>
          </c:dPt>
          <c:dPt>
            <c:idx val="3"/>
            <c:bubble3D val="0"/>
            <c:spPr>
              <a:solidFill>
                <a:schemeClr val="accent6">
                  <a:lumMod val="2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A82C-7344-AE41-95EE7888CAA8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82C-7344-AE41-95EE7888CAA8}"/>
              </c:ext>
            </c:extLst>
          </c:dPt>
          <c:dPt>
            <c:idx val="5"/>
            <c:bubble3D val="0"/>
            <c:spPr>
              <a:solidFill>
                <a:srgbClr val="005A6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82C-7344-AE41-95EE7888CAA8}"/>
              </c:ext>
            </c:extLst>
          </c:dPt>
          <c:dPt>
            <c:idx val="6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82C-7344-AE41-95EE7888CAA8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82C-7344-AE41-95EE7888CAA8}"/>
              </c:ext>
            </c:extLst>
          </c:dPt>
          <c:dPt>
            <c:idx val="9"/>
            <c:bubble3D val="0"/>
            <c:spPr>
              <a:solidFill>
                <a:schemeClr val="tx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82C-7344-AE41-95EE7888CAA8}"/>
              </c:ext>
            </c:extLst>
          </c:dPt>
          <c:dPt>
            <c:idx val="1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82C-7344-AE41-95EE7888CAA8}"/>
              </c:ext>
            </c:extLst>
          </c:dPt>
          <c:dPt>
            <c:idx val="1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A82C-7344-AE41-95EE7888CAA8}"/>
              </c:ext>
            </c:extLst>
          </c:dPt>
          <c:dLbls>
            <c:dLbl>
              <c:idx val="0"/>
              <c:layout>
                <c:manualLayout>
                  <c:x val="-3.1585781573377895E-3"/>
                  <c:y val="1.8339968133703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spc="0" baseline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baseline="0" dirty="0">
                        <a:solidFill>
                          <a:schemeClr val="accent6">
                            <a:lumMod val="10000"/>
                          </a:schemeClr>
                        </a:solidFill>
                      </a:rPr>
                      <a:t>1.5%</a:t>
                    </a:r>
                    <a:endParaRPr lang="en-US" sz="700" dirty="0">
                      <a:solidFill>
                        <a:schemeClr val="accent6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spc="0" baseline="0">
                      <a:solidFill>
                        <a:schemeClr val="accent6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82C-7344-AE41-95EE7888CAA8}"/>
                </c:ext>
              </c:extLst>
            </c:dLbl>
            <c:dLbl>
              <c:idx val="1"/>
              <c:layout>
                <c:manualLayout>
                  <c:x val="-9.4757344720132527E-3"/>
                  <c:y val="4.89065816898764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600" baseline="0" dirty="0">
                        <a:solidFill>
                          <a:schemeClr val="tx1"/>
                        </a:solidFill>
                      </a:rPr>
                      <a:t>1.9%</a:t>
                    </a:r>
                    <a:endParaRPr lang="en-US" sz="6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82C-7344-AE41-95EE7888CAA8}"/>
                </c:ext>
              </c:extLst>
            </c:dLbl>
            <c:dLbl>
              <c:idx val="2"/>
              <c:layout>
                <c:manualLayout>
                  <c:x val="-2.5268625258701851E-2"/>
                  <c:y val="5.50199044011109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baseline="0" dirty="0">
                        <a:solidFill>
                          <a:schemeClr val="tx1"/>
                        </a:solidFill>
                      </a:rPr>
                      <a:t>2.82%</a:t>
                    </a:r>
                    <a:endParaRPr lang="en-US" sz="7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82C-7344-AE41-95EE7888CAA8}"/>
                </c:ext>
              </c:extLst>
            </c:dLbl>
            <c:dLbl>
              <c:idx val="3"/>
              <c:layout>
                <c:manualLayout>
                  <c:x val="-3.4744359730715046E-2"/>
                  <c:y val="6.7246549823580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 baseline="0" dirty="0">
                        <a:solidFill>
                          <a:schemeClr val="tx1"/>
                        </a:solidFill>
                      </a:rPr>
                      <a:t>3.85%</a:t>
                    </a:r>
                    <a:endParaRPr lang="en-US" sz="8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82C-7344-AE41-95EE7888CAA8}"/>
                </c:ext>
              </c:extLst>
            </c:dLbl>
            <c:dLbl>
              <c:idx val="4"/>
              <c:layout>
                <c:manualLayout>
                  <c:x val="-5.211653959607257E-2"/>
                  <c:y val="8.25298566016664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4.83%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82C-7344-AE41-95EE7888CAA8}"/>
                </c:ext>
              </c:extLst>
            </c:dLbl>
            <c:dLbl>
              <c:idx val="5"/>
              <c:layout>
                <c:manualLayout>
                  <c:x val="-8.6860837150052231E-2"/>
                  <c:y val="6.72465498235800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5.59%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959595443340613E-2"/>
                      <c:h val="7.971772815449858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A82C-7344-AE41-95EE7888CAA8}"/>
                </c:ext>
              </c:extLst>
            </c:dLbl>
            <c:dLbl>
              <c:idx val="6"/>
              <c:layout>
                <c:manualLayout>
                  <c:x val="-0.10423307919214525"/>
                  <c:y val="6.113443052232750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6.89%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678234150870377E-2"/>
                      <c:h val="5.832109866517763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A82C-7344-AE41-95EE7888CAA8}"/>
                </c:ext>
              </c:extLst>
            </c:dLbl>
            <c:dLbl>
              <c:idx val="7"/>
              <c:layout>
                <c:manualLayout>
                  <c:x val="-0.11370875148742295"/>
                  <c:y val="-9.78130430387546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11.56%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44182241006226"/>
                      <c:h val="6.137776002079491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6-A82C-7344-AE41-95EE7888CAA8}"/>
                </c:ext>
              </c:extLst>
            </c:dLbl>
            <c:dLbl>
              <c:idx val="8"/>
              <c:layout>
                <c:manualLayout>
                  <c:x val="-3.7902937888052893E-2"/>
                  <c:y val="-0.149776406425246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9.39%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82C-7344-AE41-95EE7888CAA8}"/>
                </c:ext>
              </c:extLst>
            </c:dLbl>
            <c:dLbl>
              <c:idx val="9"/>
              <c:layout>
                <c:manualLayout>
                  <c:x val="4.4220094202728238E-2"/>
                  <c:y val="-0.162003051847715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14.50%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82C-7344-AE41-95EE7888CAA8}"/>
                </c:ext>
              </c:extLst>
            </c:dLbl>
            <c:dLbl>
              <c:idx val="10"/>
              <c:layout>
                <c:manualLayout>
                  <c:x val="0.1247638372148404"/>
                  <c:y val="-4.58496796522626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18.51%</a:t>
                    </a:r>
                    <a:endParaRPr lang="en-US" sz="8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310934537472865E-2"/>
                      <c:h val="9.5001034932584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A82C-7344-AE41-95EE7888CAA8}"/>
                </c:ext>
              </c:extLst>
            </c:dLbl>
            <c:dLbl>
              <c:idx val="11"/>
              <c:layout>
                <c:manualLayout>
                  <c:x val="0.10818136406555268"/>
                  <c:y val="0.1635316232075208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
</a:t>
                    </a:r>
                  </a:p>
                  <a:p>
                    <a:pPr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18.62%</a:t>
                    </a:r>
                    <a:endParaRPr lang="en-US" sz="9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20442591411924"/>
                      <c:h val="0.1286243098443750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A82C-7344-AE41-95EE7888CA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spc="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12"/>
                <c:pt idx="0">
                  <c:v>Other</c:v>
                </c:pt>
                <c:pt idx="1">
                  <c:v>Government/Regulator</c:v>
                </c:pt>
                <c:pt idx="2">
                  <c:v>Media</c:v>
                </c:pt>
                <c:pt idx="3">
                  <c:v>Financial &amp; Information Products/Services</c:v>
                </c:pt>
                <c:pt idx="4">
                  <c:v>Producers/E&amp;P</c:v>
                </c:pt>
                <c:pt idx="5">
                  <c:v>Product/Service Providers</c:v>
                </c:pt>
                <c:pt idx="6">
                  <c:v>Professional Services</c:v>
                </c:pt>
                <c:pt idx="7">
                  <c:v>Gas Buyer - End Use/Industrial/Energy Merchant</c:v>
                </c:pt>
                <c:pt idx="8">
                  <c:v>Integrated Energy/Majors</c:v>
                </c:pt>
                <c:pt idx="9">
                  <c:v>Midstream/Pipeline/Storage</c:v>
                </c:pt>
                <c:pt idx="10">
                  <c:v>LDCs/Gas Utility</c:v>
                </c:pt>
                <c:pt idx="11">
                  <c:v>Marketers/Trading (Wholesale/Retail)</c:v>
                </c:pt>
              </c:strCache>
            </c:strRef>
          </c:cat>
          <c:val>
            <c:numRef>
              <c:f>Sheet1!$B$2:$B$13</c:f>
              <c:numCache>
                <c:formatCode>0.00%</c:formatCode>
                <c:ptCount val="12"/>
                <c:pt idx="0">
                  <c:v>1.5200868621064061E-2</c:v>
                </c:pt>
                <c:pt idx="1">
                  <c:v>1.9001085776330078E-2</c:v>
                </c:pt>
                <c:pt idx="2">
                  <c:v>2.8230184581976112E-2</c:v>
                </c:pt>
                <c:pt idx="3">
                  <c:v>3.8545059717698157E-2</c:v>
                </c:pt>
                <c:pt idx="4">
                  <c:v>4.8317046688382194E-2</c:v>
                </c:pt>
                <c:pt idx="5">
                  <c:v>5.5917480998914221E-2</c:v>
                </c:pt>
                <c:pt idx="6">
                  <c:v>6.8946796959826279E-2</c:v>
                </c:pt>
                <c:pt idx="7">
                  <c:v>0.11563517915309446</c:v>
                </c:pt>
                <c:pt idx="8">
                  <c:v>9.3919652551574376E-2</c:v>
                </c:pt>
                <c:pt idx="9">
                  <c:v>0.14495114006514659</c:v>
                </c:pt>
                <c:pt idx="10">
                  <c:v>0.18512486427795874</c:v>
                </c:pt>
                <c:pt idx="11">
                  <c:v>0.18621064060803474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C-7344-AE41-95EE7888CAA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0.15515</cdr:x>
      <cdr:y>0.14115</cdr:y>
    </cdr:from>
    <cdr:to>
      <cdr:x>0.29104</cdr:x>
      <cdr:y>0.20903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57C8109-7889-0E41-812F-55FCD9FA6AA1}"/>
            </a:ext>
          </a:extLst>
        </cdr:cNvPr>
        <cdr:cNvSpPr txBox="1"/>
      </cdr:nvSpPr>
      <cdr:spPr>
        <a:xfrm xmlns:a="http://schemas.openxmlformats.org/drawingml/2006/main">
          <a:off x="1247686" y="586476"/>
          <a:ext cx="1092705" cy="282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0.11158</cdr:x>
      <cdr:y>0.68827</cdr:y>
    </cdr:from>
    <cdr:to>
      <cdr:x>0.3135</cdr:x>
      <cdr:y>0.79728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F6E86740-44EE-BF4F-B75B-E51651131380}"/>
            </a:ext>
          </a:extLst>
        </cdr:cNvPr>
        <cdr:cNvSpPr txBox="1"/>
      </cdr:nvSpPr>
      <cdr:spPr>
        <a:xfrm xmlns:a="http://schemas.openxmlformats.org/drawingml/2006/main">
          <a:off x="897309" y="2859657"/>
          <a:ext cx="1623701" cy="452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0.80024</cdr:x>
      <cdr:y>0.56694</cdr:y>
    </cdr:from>
    <cdr:to>
      <cdr:x>0.94139</cdr:x>
      <cdr:y>0.66136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8A648976-0F5D-2145-BF67-7A0409712788}"/>
            </a:ext>
          </a:extLst>
        </cdr:cNvPr>
        <cdr:cNvSpPr txBox="1"/>
      </cdr:nvSpPr>
      <cdr:spPr>
        <a:xfrm xmlns:a="http://schemas.openxmlformats.org/drawingml/2006/main">
          <a:off x="6435180" y="2355545"/>
          <a:ext cx="1135117" cy="3923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0.7558</cdr:x>
      <cdr:y>0.62249</cdr:y>
    </cdr:from>
    <cdr:to>
      <cdr:x>0.93224</cdr:x>
      <cdr:y>0.72566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CE972C51-C9ED-034D-82F1-8546513CB356}"/>
            </a:ext>
          </a:extLst>
        </cdr:cNvPr>
        <cdr:cNvSpPr txBox="1"/>
      </cdr:nvSpPr>
      <cdr:spPr>
        <a:xfrm xmlns:a="http://schemas.openxmlformats.org/drawingml/2006/main">
          <a:off x="6077828" y="2586377"/>
          <a:ext cx="1418897" cy="428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0.74495</cdr:x>
      <cdr:y>0.59472</cdr:y>
    </cdr:from>
    <cdr:to>
      <cdr:x>0.94687</cdr:x>
      <cdr:y>0.68004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6B5BAA98-7098-8B4F-8C99-8C117E10938C}"/>
            </a:ext>
          </a:extLst>
        </cdr:cNvPr>
        <cdr:cNvSpPr txBox="1"/>
      </cdr:nvSpPr>
      <cdr:spPr>
        <a:xfrm xmlns:a="http://schemas.openxmlformats.org/drawingml/2006/main">
          <a:off x="5990602" y="2470961"/>
          <a:ext cx="1623701" cy="354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0.83741</cdr:x>
      <cdr:y>0.43679</cdr:y>
    </cdr:from>
    <cdr:to>
      <cdr:x>0.96599</cdr:x>
      <cdr:y>0.56694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98FB1CBD-D2A7-F349-B37D-E8C839542FBA}"/>
            </a:ext>
          </a:extLst>
        </cdr:cNvPr>
        <cdr:cNvSpPr txBox="1"/>
      </cdr:nvSpPr>
      <cdr:spPr>
        <a:xfrm xmlns:a="http://schemas.openxmlformats.org/drawingml/2006/main">
          <a:off x="6734086" y="1814810"/>
          <a:ext cx="1034042" cy="540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0.85122</cdr:x>
      <cdr:y>0.27262</cdr:y>
    </cdr:from>
    <cdr:to>
      <cdr:x>0.93624</cdr:x>
      <cdr:y>0.34237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21CD1BD9-BB9C-F94F-9529-A54A818F0F09}"/>
            </a:ext>
          </a:extLst>
        </cdr:cNvPr>
        <cdr:cNvSpPr txBox="1"/>
      </cdr:nvSpPr>
      <cdr:spPr>
        <a:xfrm xmlns:a="http://schemas.openxmlformats.org/drawingml/2006/main">
          <a:off x="6845182" y="1132699"/>
          <a:ext cx="683663" cy="2898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0.78825</cdr:x>
      <cdr:y>0.18435</cdr:y>
    </cdr:from>
    <cdr:to>
      <cdr:x>0.9144</cdr:x>
      <cdr:y>0.28671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C7A75FF-5E3B-5440-8B9A-8EDC55412438}"/>
            </a:ext>
          </a:extLst>
        </cdr:cNvPr>
        <cdr:cNvSpPr txBox="1"/>
      </cdr:nvSpPr>
      <cdr:spPr>
        <a:xfrm xmlns:a="http://schemas.openxmlformats.org/drawingml/2006/main">
          <a:off x="6338791" y="765938"/>
          <a:ext cx="1014430" cy="425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0.78312</cdr:x>
      <cdr:y>0.14938</cdr:y>
    </cdr:from>
    <cdr:to>
      <cdr:x>0.97237</cdr:x>
      <cdr:y>0.25314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7BBAE8DB-DC34-5842-A280-29F9C8B33A61}"/>
            </a:ext>
          </a:extLst>
        </cdr:cNvPr>
        <cdr:cNvSpPr txBox="1"/>
      </cdr:nvSpPr>
      <cdr:spPr>
        <a:xfrm xmlns:a="http://schemas.openxmlformats.org/drawingml/2006/main">
          <a:off x="6297501" y="620659"/>
          <a:ext cx="1521901" cy="431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0.80446</cdr:x>
      <cdr:y>0.07328</cdr:y>
    </cdr:from>
    <cdr:to>
      <cdr:x>0.92349</cdr:x>
      <cdr:y>0.16731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033A859A-772B-FF4F-B7E2-2C6D198558A8}"/>
            </a:ext>
          </a:extLst>
        </cdr:cNvPr>
        <cdr:cNvSpPr txBox="1"/>
      </cdr:nvSpPr>
      <cdr:spPr>
        <a:xfrm xmlns:a="http://schemas.openxmlformats.org/drawingml/2006/main">
          <a:off x="6469167" y="304465"/>
          <a:ext cx="957129" cy="390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0.82465</cdr:x>
      <cdr:y>0.06505</cdr:y>
    </cdr:from>
    <cdr:to>
      <cdr:x>0.95537</cdr:x>
      <cdr:y>0.17256</cdr:y>
    </cdr:to>
    <cdr:sp macro="" textlink="">
      <cdr:nvSpPr>
        <cdr:cNvPr id="16" name="TextBox 15">
          <a:extLst xmlns:a="http://schemas.openxmlformats.org/drawingml/2006/main">
            <a:ext uri="{FF2B5EF4-FFF2-40B4-BE49-F238E27FC236}">
              <a16:creationId xmlns:a16="http://schemas.microsoft.com/office/drawing/2014/main" id="{BCDC65A6-D418-BE46-A864-D49E8E8B3CBB}"/>
            </a:ext>
          </a:extLst>
        </cdr:cNvPr>
        <cdr:cNvSpPr txBox="1"/>
      </cdr:nvSpPr>
      <cdr:spPr>
        <a:xfrm xmlns:a="http://schemas.openxmlformats.org/drawingml/2006/main">
          <a:off x="6631537" y="270282"/>
          <a:ext cx="1051133" cy="446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0.3839</cdr:x>
      <cdr:y>0.10652</cdr:y>
    </cdr:from>
    <cdr:to>
      <cdr:x>0.44514</cdr:x>
      <cdr:y>0.16208</cdr:y>
    </cdr:to>
    <cdr:sp macro="" textlink="">
      <cdr:nvSpPr>
        <cdr:cNvPr id="17" name="Rectangle 16">
          <a:extLst xmlns:a="http://schemas.openxmlformats.org/drawingml/2006/main">
            <a:ext uri="{FF2B5EF4-FFF2-40B4-BE49-F238E27FC236}">
              <a16:creationId xmlns:a16="http://schemas.microsoft.com/office/drawing/2014/main" id="{D6D771A2-654F-AB45-81B7-7E788928AD55}"/>
            </a:ext>
          </a:extLst>
        </cdr:cNvPr>
        <cdr:cNvSpPr/>
      </cdr:nvSpPr>
      <cdr:spPr>
        <a:xfrm xmlns:a="http://schemas.openxmlformats.org/drawingml/2006/main">
          <a:off x="3087192" y="442590"/>
          <a:ext cx="492443" cy="230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n-US" sz="900" b="1" dirty="0"/>
            <a:t>Other</a:t>
          </a:r>
          <a:endParaRPr lang="en-US" b="1" dirty="0"/>
        </a:p>
      </cdr:txBody>
    </cdr:sp>
  </cdr:relSizeAnchor>
  <cdr:relSizeAnchor xmlns:cdr="http://schemas.openxmlformats.org/drawingml/2006/chartDrawing">
    <cdr:from>
      <cdr:x>0.30951</cdr:x>
      <cdr:y>0.28671</cdr:y>
    </cdr:from>
    <cdr:to>
      <cdr:x>0.35184</cdr:x>
      <cdr:y>0.30869</cdr:y>
    </cdr:to>
    <cdr:cxnSp macro="">
      <cdr:nvCxnSpPr>
        <cdr:cNvPr id="19" name="Straight Connector 18">
          <a:extLst xmlns:a="http://schemas.openxmlformats.org/drawingml/2006/main">
            <a:ext uri="{FF2B5EF4-FFF2-40B4-BE49-F238E27FC236}">
              <a16:creationId xmlns:a16="http://schemas.microsoft.com/office/drawing/2014/main" id="{98AC03DF-2732-C647-91FA-6831CA6B443B}"/>
            </a:ext>
          </a:extLst>
        </cdr:cNvPr>
        <cdr:cNvCxnSpPr/>
      </cdr:nvCxnSpPr>
      <cdr:spPr>
        <a:xfrm xmlns:a="http://schemas.openxmlformats.org/drawingml/2006/main">
          <a:off x="2488924" y="1191257"/>
          <a:ext cx="340430" cy="9130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0.283</cdr:x>
      <cdr:y>0.56949</cdr:y>
    </cdr:from>
    <cdr:to>
      <cdr:x>0.30925</cdr:x>
      <cdr:y>0.59964</cdr:y>
    </cdr:to>
    <cdr:cxnSp macro="">
      <cdr:nvCxnSpPr>
        <cdr:cNvPr id="20" name="Straight Connector 19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2275786" y="2366143"/>
          <a:ext cx="211077" cy="12527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0.34798</cdr:x>
      <cdr:y>0.8384</cdr:y>
    </cdr:from>
    <cdr:to>
      <cdr:x>0.38576</cdr:x>
      <cdr:y>0.89251</cdr:y>
    </cdr:to>
    <cdr:cxnSp macro="">
      <cdr:nvCxnSpPr>
        <cdr:cNvPr id="23" name="Straight Connector 22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2798300" y="3483437"/>
          <a:ext cx="303825" cy="22483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0.58848</cdr:x>
      <cdr:y>0.87085</cdr:y>
    </cdr:from>
    <cdr:to>
      <cdr:x>0.61788</cdr:x>
      <cdr:y>0.91004</cdr:y>
    </cdr:to>
    <cdr:cxnSp macro="">
      <cdr:nvCxnSpPr>
        <cdr:cNvPr id="26" name="Straight Connector 25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4732317" y="3618260"/>
          <a:ext cx="236427" cy="16282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0.66316</cdr:x>
      <cdr:y>0.72566</cdr:y>
    </cdr:from>
    <cdr:to>
      <cdr:x>0.71454</cdr:x>
      <cdr:y>0.7438</cdr:y>
    </cdr:to>
    <cdr:cxnSp macro="">
      <cdr:nvCxnSpPr>
        <cdr:cNvPr id="29" name="Straight Connector 28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5332824" y="3015011"/>
          <a:ext cx="413177" cy="7536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0.68754</cdr:x>
      <cdr:y>0.52411</cdr:y>
    </cdr:from>
    <cdr:to>
      <cdr:x>0.70678</cdr:x>
      <cdr:y>0.54227</cdr:y>
    </cdr:to>
    <cdr:cxnSp macro="">
      <cdr:nvCxnSpPr>
        <cdr:cNvPr id="31" name="Straight Connector 30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5528946" y="2177619"/>
          <a:ext cx="154703" cy="7543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0.66902</cdr:x>
      <cdr:y>0.38958</cdr:y>
    </cdr:from>
    <cdr:to>
      <cdr:x>0.70678</cdr:x>
      <cdr:y>0.39416</cdr:y>
    </cdr:to>
    <cdr:cxnSp macro="">
      <cdr:nvCxnSpPr>
        <cdr:cNvPr id="34" name="Straight Connector 33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5379987" y="1618656"/>
          <a:ext cx="303662" cy="1902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0.59498</cdr:x>
      <cdr:y>0.19527</cdr:y>
    </cdr:from>
    <cdr:to>
      <cdr:x>0.68885</cdr:x>
      <cdr:y>0.23519</cdr:y>
    </cdr:to>
    <cdr:cxnSp macro="">
      <cdr:nvCxnSpPr>
        <cdr:cNvPr id="36" name="Straight Connector 35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4784587" y="811338"/>
          <a:ext cx="754826" cy="16584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0.56051</cdr:x>
      <cdr:y>0.17418</cdr:y>
    </cdr:from>
    <cdr:to>
      <cdr:x>0.62029</cdr:x>
      <cdr:y>0.20066</cdr:y>
    </cdr:to>
    <cdr:cxnSp macro="">
      <cdr:nvCxnSpPr>
        <cdr:cNvPr id="38" name="Straight Connector 37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4507400" y="723713"/>
          <a:ext cx="480734" cy="11001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0.53975</cdr:x>
      <cdr:y>0.15912</cdr:y>
    </cdr:from>
    <cdr:to>
      <cdr:x>0.5526</cdr:x>
      <cdr:y>0.19092</cdr:y>
    </cdr:to>
    <cdr:cxnSp macro="">
      <cdr:nvCxnSpPr>
        <cdr:cNvPr id="40" name="Straight Connector 39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4340467" y="661142"/>
          <a:ext cx="103346" cy="13210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0.43879</cdr:x>
      <cdr:y>0.1415</cdr:y>
    </cdr:from>
    <cdr:to>
      <cdr:x>0.49201</cdr:x>
      <cdr:y>0.17758</cdr:y>
    </cdr:to>
    <cdr:cxnSp macro="">
      <cdr:nvCxnSpPr>
        <cdr:cNvPr id="43" name="Straight Connector 42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3528563" y="587929"/>
          <a:ext cx="427976" cy="14987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10ddc386b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10ddc386b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54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18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3a7a0eef3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3a7a0eef3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8699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dcc9878ea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dcc9878ea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752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dcc9878ea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dcc9878ea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f2704657f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g6f2704657f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edd18d9da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edd18d9da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3a7a0eef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3a7a0eef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3c157bae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3c157bae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3a7a0eef3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3a7a0eef3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dcc9878ea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dcc9878ea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5089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88938" y="1759744"/>
            <a:ext cx="3421062" cy="4979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2"/>
          </p:nvPr>
        </p:nvSpPr>
        <p:spPr>
          <a:xfrm>
            <a:off x="3962400" y="1759744"/>
            <a:ext cx="3421064" cy="4979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3575049" y="204788"/>
            <a:ext cx="5111751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title"/>
          </p:nvPr>
        </p:nvSpPr>
        <p:spPr>
          <a:xfrm rot="5400000">
            <a:off x="3291284" y="2646760"/>
            <a:ext cx="6436519" cy="174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1"/>
          </p:nvPr>
        </p:nvSpPr>
        <p:spPr>
          <a:xfrm rot="5400000">
            <a:off x="-282177" y="973535"/>
            <a:ext cx="6436519" cy="509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rgbClr val="1C355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Average"/>
              <a:buChar char="●"/>
              <a:defRPr sz="1800"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○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■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●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○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■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●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○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1C232"/>
              </a:buClr>
              <a:buSzPts val="1400"/>
              <a:buFont typeface="Average"/>
              <a:buChar char="■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ldcgasforums.com/advertise-your-company-on-the-ldc-gas-forum-website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ldcgasforums.com/sponsorship-opportunities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.jpg"/><Relationship Id="rId21" Type="http://schemas.openxmlformats.org/officeDocument/2006/relationships/image" Target="../media/image28.jpg"/><Relationship Id="rId42" Type="http://schemas.openxmlformats.org/officeDocument/2006/relationships/image" Target="../media/image49.jpg"/><Relationship Id="rId47" Type="http://schemas.openxmlformats.org/officeDocument/2006/relationships/image" Target="../media/image54.jpg"/><Relationship Id="rId63" Type="http://schemas.openxmlformats.org/officeDocument/2006/relationships/image" Target="../media/image70.jpg"/><Relationship Id="rId68" Type="http://schemas.openxmlformats.org/officeDocument/2006/relationships/image" Target="../media/image75.jpg"/><Relationship Id="rId16" Type="http://schemas.openxmlformats.org/officeDocument/2006/relationships/image" Target="../media/image23.jpg"/><Relationship Id="rId11" Type="http://schemas.openxmlformats.org/officeDocument/2006/relationships/image" Target="../media/image18.jpg"/><Relationship Id="rId24" Type="http://schemas.openxmlformats.org/officeDocument/2006/relationships/image" Target="../media/image31.png"/><Relationship Id="rId32" Type="http://schemas.openxmlformats.org/officeDocument/2006/relationships/image" Target="../media/image39.jpg"/><Relationship Id="rId37" Type="http://schemas.openxmlformats.org/officeDocument/2006/relationships/image" Target="../media/image44.jpg"/><Relationship Id="rId40" Type="http://schemas.openxmlformats.org/officeDocument/2006/relationships/image" Target="../media/image47.jpg"/><Relationship Id="rId45" Type="http://schemas.openxmlformats.org/officeDocument/2006/relationships/image" Target="../media/image52.jpg"/><Relationship Id="rId53" Type="http://schemas.openxmlformats.org/officeDocument/2006/relationships/image" Target="../media/image60.jpg"/><Relationship Id="rId58" Type="http://schemas.openxmlformats.org/officeDocument/2006/relationships/image" Target="../media/image65.jpg"/><Relationship Id="rId66" Type="http://schemas.openxmlformats.org/officeDocument/2006/relationships/image" Target="../media/image73.jpg"/><Relationship Id="rId74" Type="http://schemas.openxmlformats.org/officeDocument/2006/relationships/image" Target="../media/image81.jpg"/><Relationship Id="rId79" Type="http://schemas.openxmlformats.org/officeDocument/2006/relationships/image" Target="../media/image86.jpg"/><Relationship Id="rId5" Type="http://schemas.openxmlformats.org/officeDocument/2006/relationships/image" Target="../media/image12.jpg"/><Relationship Id="rId61" Type="http://schemas.openxmlformats.org/officeDocument/2006/relationships/image" Target="../media/image68.jpg"/><Relationship Id="rId19" Type="http://schemas.openxmlformats.org/officeDocument/2006/relationships/image" Target="../media/image26.jpeg"/><Relationship Id="rId14" Type="http://schemas.openxmlformats.org/officeDocument/2006/relationships/image" Target="../media/image21.jpg"/><Relationship Id="rId22" Type="http://schemas.openxmlformats.org/officeDocument/2006/relationships/image" Target="../media/image29.jpg"/><Relationship Id="rId27" Type="http://schemas.openxmlformats.org/officeDocument/2006/relationships/image" Target="../media/image34.jpg"/><Relationship Id="rId30" Type="http://schemas.openxmlformats.org/officeDocument/2006/relationships/image" Target="../media/image37.jpg"/><Relationship Id="rId35" Type="http://schemas.openxmlformats.org/officeDocument/2006/relationships/image" Target="../media/image42.jpg"/><Relationship Id="rId43" Type="http://schemas.openxmlformats.org/officeDocument/2006/relationships/image" Target="../media/image50.jpg"/><Relationship Id="rId48" Type="http://schemas.openxmlformats.org/officeDocument/2006/relationships/image" Target="../media/image55.jpg"/><Relationship Id="rId56" Type="http://schemas.openxmlformats.org/officeDocument/2006/relationships/image" Target="../media/image63.jpg"/><Relationship Id="rId64" Type="http://schemas.openxmlformats.org/officeDocument/2006/relationships/image" Target="../media/image71.jpg"/><Relationship Id="rId69" Type="http://schemas.openxmlformats.org/officeDocument/2006/relationships/image" Target="../media/image76.jpg"/><Relationship Id="rId77" Type="http://schemas.openxmlformats.org/officeDocument/2006/relationships/image" Target="../media/image84.jpg"/><Relationship Id="rId8" Type="http://schemas.openxmlformats.org/officeDocument/2006/relationships/image" Target="../media/image15.png"/><Relationship Id="rId51" Type="http://schemas.openxmlformats.org/officeDocument/2006/relationships/image" Target="../media/image58.jpeg"/><Relationship Id="rId72" Type="http://schemas.openxmlformats.org/officeDocument/2006/relationships/image" Target="../media/image79.jpg"/><Relationship Id="rId80" Type="http://schemas.openxmlformats.org/officeDocument/2006/relationships/image" Target="../media/image87.jpg"/><Relationship Id="rId3" Type="http://schemas.openxmlformats.org/officeDocument/2006/relationships/image" Target="../media/image4.jp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5" Type="http://schemas.openxmlformats.org/officeDocument/2006/relationships/image" Target="../media/image32.svg"/><Relationship Id="rId33" Type="http://schemas.openxmlformats.org/officeDocument/2006/relationships/image" Target="../media/image40.jpg"/><Relationship Id="rId38" Type="http://schemas.openxmlformats.org/officeDocument/2006/relationships/image" Target="../media/image45.jpg"/><Relationship Id="rId46" Type="http://schemas.openxmlformats.org/officeDocument/2006/relationships/image" Target="../media/image53.jpg"/><Relationship Id="rId59" Type="http://schemas.openxmlformats.org/officeDocument/2006/relationships/image" Target="../media/image66.jpg"/><Relationship Id="rId67" Type="http://schemas.openxmlformats.org/officeDocument/2006/relationships/image" Target="../media/image74.jpg"/><Relationship Id="rId20" Type="http://schemas.openxmlformats.org/officeDocument/2006/relationships/image" Target="../media/image27.jpg"/><Relationship Id="rId41" Type="http://schemas.openxmlformats.org/officeDocument/2006/relationships/image" Target="../media/image48.jpg"/><Relationship Id="rId54" Type="http://schemas.openxmlformats.org/officeDocument/2006/relationships/image" Target="../media/image61.jpeg"/><Relationship Id="rId62" Type="http://schemas.openxmlformats.org/officeDocument/2006/relationships/image" Target="../media/image69.jpg"/><Relationship Id="rId70" Type="http://schemas.openxmlformats.org/officeDocument/2006/relationships/image" Target="../media/image77.jpg"/><Relationship Id="rId75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15" Type="http://schemas.openxmlformats.org/officeDocument/2006/relationships/image" Target="../media/image22.jpg"/><Relationship Id="rId23" Type="http://schemas.openxmlformats.org/officeDocument/2006/relationships/image" Target="../media/image30.jpg"/><Relationship Id="rId28" Type="http://schemas.openxmlformats.org/officeDocument/2006/relationships/image" Target="../media/image35.jpg"/><Relationship Id="rId36" Type="http://schemas.openxmlformats.org/officeDocument/2006/relationships/image" Target="../media/image43.jpg"/><Relationship Id="rId49" Type="http://schemas.openxmlformats.org/officeDocument/2006/relationships/image" Target="../media/image56.jpg"/><Relationship Id="rId57" Type="http://schemas.openxmlformats.org/officeDocument/2006/relationships/image" Target="../media/image64.jpg"/><Relationship Id="rId10" Type="http://schemas.openxmlformats.org/officeDocument/2006/relationships/image" Target="../media/image17.jpg"/><Relationship Id="rId31" Type="http://schemas.openxmlformats.org/officeDocument/2006/relationships/image" Target="../media/image38.jpeg"/><Relationship Id="rId44" Type="http://schemas.openxmlformats.org/officeDocument/2006/relationships/image" Target="../media/image51.jpg"/><Relationship Id="rId52" Type="http://schemas.openxmlformats.org/officeDocument/2006/relationships/image" Target="../media/image59.jpeg"/><Relationship Id="rId60" Type="http://schemas.openxmlformats.org/officeDocument/2006/relationships/image" Target="../media/image67.jpg"/><Relationship Id="rId65" Type="http://schemas.openxmlformats.org/officeDocument/2006/relationships/image" Target="../media/image72.jpg"/><Relationship Id="rId73" Type="http://schemas.openxmlformats.org/officeDocument/2006/relationships/image" Target="../media/image80.jpg"/><Relationship Id="rId78" Type="http://schemas.openxmlformats.org/officeDocument/2006/relationships/image" Target="../media/image85.jpg"/><Relationship Id="rId4" Type="http://schemas.openxmlformats.org/officeDocument/2006/relationships/image" Target="../media/image11.jpeg"/><Relationship Id="rId9" Type="http://schemas.openxmlformats.org/officeDocument/2006/relationships/image" Target="../media/image16.jpg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39" Type="http://schemas.openxmlformats.org/officeDocument/2006/relationships/image" Target="../media/image46.jpg"/><Relationship Id="rId34" Type="http://schemas.openxmlformats.org/officeDocument/2006/relationships/image" Target="../media/image41.jpeg"/><Relationship Id="rId50" Type="http://schemas.openxmlformats.org/officeDocument/2006/relationships/image" Target="../media/image57.jpg"/><Relationship Id="rId55" Type="http://schemas.openxmlformats.org/officeDocument/2006/relationships/image" Target="../media/image62.jpg"/><Relationship Id="rId76" Type="http://schemas.openxmlformats.org/officeDocument/2006/relationships/image" Target="../media/image83.jpg"/><Relationship Id="rId7" Type="http://schemas.openxmlformats.org/officeDocument/2006/relationships/image" Target="../media/image14.jpg"/><Relationship Id="rId71" Type="http://schemas.openxmlformats.org/officeDocument/2006/relationships/image" Target="../media/image78.jpg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13" Type="http://schemas.openxmlformats.org/officeDocument/2006/relationships/image" Target="../media/image96.jpg"/><Relationship Id="rId18" Type="http://schemas.openxmlformats.org/officeDocument/2006/relationships/image" Target="../media/image101.jpg"/><Relationship Id="rId26" Type="http://schemas.openxmlformats.org/officeDocument/2006/relationships/image" Target="../media/image108.jpg"/><Relationship Id="rId3" Type="http://schemas.openxmlformats.org/officeDocument/2006/relationships/image" Target="../media/image4.jpg"/><Relationship Id="rId21" Type="http://schemas.openxmlformats.org/officeDocument/2006/relationships/image" Target="../media/image25.jpg"/><Relationship Id="rId7" Type="http://schemas.openxmlformats.org/officeDocument/2006/relationships/image" Target="../media/image91.jpg"/><Relationship Id="rId12" Type="http://schemas.openxmlformats.org/officeDocument/2006/relationships/image" Target="../media/image95.jpg"/><Relationship Id="rId17" Type="http://schemas.openxmlformats.org/officeDocument/2006/relationships/image" Target="../media/image100.jpg"/><Relationship Id="rId25" Type="http://schemas.openxmlformats.org/officeDocument/2006/relationships/image" Target="../media/image107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9.jpg"/><Relationship Id="rId20" Type="http://schemas.openxmlformats.org/officeDocument/2006/relationships/image" Target="../media/image10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g"/><Relationship Id="rId11" Type="http://schemas.openxmlformats.org/officeDocument/2006/relationships/image" Target="../media/image17.jpg"/><Relationship Id="rId24" Type="http://schemas.openxmlformats.org/officeDocument/2006/relationships/image" Target="../media/image106.jpg"/><Relationship Id="rId5" Type="http://schemas.openxmlformats.org/officeDocument/2006/relationships/image" Target="../media/image89.jpg"/><Relationship Id="rId15" Type="http://schemas.openxmlformats.org/officeDocument/2006/relationships/image" Target="../media/image98.jpg"/><Relationship Id="rId23" Type="http://schemas.openxmlformats.org/officeDocument/2006/relationships/image" Target="../media/image105.jpg"/><Relationship Id="rId28" Type="http://schemas.openxmlformats.org/officeDocument/2006/relationships/image" Target="../media/image110.jpg"/><Relationship Id="rId10" Type="http://schemas.openxmlformats.org/officeDocument/2006/relationships/image" Target="../media/image94.jpg"/><Relationship Id="rId19" Type="http://schemas.openxmlformats.org/officeDocument/2006/relationships/image" Target="../media/image102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Relationship Id="rId14" Type="http://schemas.openxmlformats.org/officeDocument/2006/relationships/image" Target="../media/image97.jpg"/><Relationship Id="rId22" Type="http://schemas.openxmlformats.org/officeDocument/2006/relationships/image" Target="../media/image104.jpg"/><Relationship Id="rId27" Type="http://schemas.openxmlformats.org/officeDocument/2006/relationships/image" Target="../media/image10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lin ang="5400012" scaled="0"/>
        </a:gra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xfrm>
            <a:off x="0" y="4229100"/>
            <a:ext cx="8229600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Advertising Opportunities with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Forums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0C79C-0D7F-8F40-9E1D-077975D52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8" y="938475"/>
            <a:ext cx="3789402" cy="1309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65693-E861-CC47-8C63-BB8DA644C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014186"/>
            <a:ext cx="4650709" cy="1157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F7FB0-386C-C3E7-5CA8-4624D5DD0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670" y="2424023"/>
            <a:ext cx="3922660" cy="15293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5;p34">
            <a:extLst>
              <a:ext uri="{FF2B5EF4-FFF2-40B4-BE49-F238E27FC236}">
                <a16:creationId xmlns:a16="http://schemas.microsoft.com/office/drawing/2014/main" id="{74DB57E2-BE47-CE4E-97A0-778FD7145902}"/>
              </a:ext>
            </a:extLst>
          </p:cNvPr>
          <p:cNvSpPr txBox="1">
            <a:spLocks/>
          </p:cNvSpPr>
          <p:nvPr/>
        </p:nvSpPr>
        <p:spPr>
          <a:xfrm>
            <a:off x="157857" y="1012635"/>
            <a:ext cx="3041939" cy="3614111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lnSpc>
                <a:spcPct val="115000"/>
              </a:lnSpc>
            </a:pPr>
            <a:r>
              <a:rPr lang="en-US" sz="1600" b="1" dirty="0">
                <a:solidFill>
                  <a:srgbClr val="002060"/>
                </a:solidFill>
                <a:latin typeface="+mn-lt"/>
              </a:rPr>
              <a:t>Your Website Ad</a:t>
            </a:r>
          </a:p>
          <a:p>
            <a:pPr algn="ctr">
              <a:lnSpc>
                <a:spcPct val="115000"/>
              </a:lnSpc>
            </a:pPr>
            <a:r>
              <a:rPr lang="en-US" sz="1100" b="1" i="1" dirty="0">
                <a:solidFill>
                  <a:schemeClr val="accent6">
                    <a:lumMod val="25000"/>
                  </a:schemeClr>
                </a:solidFill>
              </a:rPr>
              <a:t>When your ad is prominently placed on the Forum website, it will be seen by a steady stream of traffic viewing our events. </a:t>
            </a:r>
            <a:br>
              <a:rPr lang="en-US" sz="1050" b="1" i="1" dirty="0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  <a:latin typeface="+mn-lt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457200">
              <a:spcBef>
                <a:spcPts val="600"/>
              </a:spcBef>
            </a:pP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56F39A-0126-6745-956B-27D51B73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675" y="856158"/>
            <a:ext cx="5634065" cy="510349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Driving Audience to YOUR BRAND</a:t>
            </a:r>
          </a:p>
        </p:txBody>
      </p:sp>
      <p:sp>
        <p:nvSpPr>
          <p:cNvPr id="16" name="Google Shape;275;p34">
            <a:extLst>
              <a:ext uri="{FF2B5EF4-FFF2-40B4-BE49-F238E27FC236}">
                <a16:creationId xmlns:a16="http://schemas.microsoft.com/office/drawing/2014/main" id="{59E864CE-2BA8-477E-B706-3DD5B971970D}"/>
              </a:ext>
            </a:extLst>
          </p:cNvPr>
          <p:cNvSpPr txBox="1">
            <a:spLocks/>
          </p:cNvSpPr>
          <p:nvPr/>
        </p:nvSpPr>
        <p:spPr>
          <a:xfrm>
            <a:off x="3282651" y="1945193"/>
            <a:ext cx="2677561" cy="2669961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002060"/>
                </a:solidFill>
                <a:latin typeface="+mn-lt"/>
              </a:rPr>
              <a:t>Targeted Email Marketing </a:t>
            </a:r>
          </a:p>
          <a:p>
            <a:pPr algn="ctr"/>
            <a:r>
              <a:rPr lang="en-US" sz="1100" b="1" i="1" dirty="0">
                <a:solidFill>
                  <a:schemeClr val="accent6">
                    <a:lumMod val="25000"/>
                  </a:schemeClr>
                </a:solidFill>
              </a:rPr>
              <a:t>Multiple weekly communications through targeted email marketing campaigns   </a:t>
            </a:r>
            <a:endParaRPr lang="en-US" sz="1100" i="1" dirty="0">
              <a:solidFill>
                <a:schemeClr val="accent6">
                  <a:lumMod val="25000"/>
                </a:schemeClr>
              </a:solidFill>
            </a:endParaRPr>
          </a:p>
          <a:p>
            <a:endParaRPr lang="en-US" sz="1000" b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100" b="1" dirty="0">
                <a:solidFill>
                  <a:srgbClr val="002060"/>
                </a:solidFill>
              </a:rPr>
            </a:br>
            <a:endParaRPr lang="en-US" sz="1100" b="1" dirty="0">
              <a:solidFill>
                <a:srgbClr val="002060"/>
              </a:solidFill>
              <a:latin typeface="+mn-lt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Google Shape;275;p34">
            <a:extLst>
              <a:ext uri="{FF2B5EF4-FFF2-40B4-BE49-F238E27FC236}">
                <a16:creationId xmlns:a16="http://schemas.microsoft.com/office/drawing/2014/main" id="{644ACE82-6B43-4A84-8865-AD7A03440B4C}"/>
              </a:ext>
            </a:extLst>
          </p:cNvPr>
          <p:cNvSpPr txBox="1">
            <a:spLocks/>
          </p:cNvSpPr>
          <p:nvPr/>
        </p:nvSpPr>
        <p:spPr>
          <a:xfrm>
            <a:off x="3224503" y="1274257"/>
            <a:ext cx="5535953" cy="587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 b="1" dirty="0">
                <a:solidFill>
                  <a:srgbClr val="002060"/>
                </a:solidFill>
                <a:latin typeface="+mn-lt"/>
              </a:rPr>
              <a:t>Using Targeted Email and Social Media Marketing, we will repeatedly drive our audience to the </a:t>
            </a:r>
            <a:r>
              <a:rPr lang="en-US" sz="1200" b="1" i="1" dirty="0">
                <a:solidFill>
                  <a:srgbClr val="002060"/>
                </a:solidFill>
                <a:latin typeface="+mn-lt"/>
              </a:rPr>
              <a:t>Forum</a:t>
            </a:r>
            <a:r>
              <a:rPr lang="en-US" sz="1200" b="1" dirty="0">
                <a:solidFill>
                  <a:srgbClr val="002060"/>
                </a:solidFill>
                <a:latin typeface="+mn-lt"/>
              </a:rPr>
              <a:t> website to SEE YOUR AD</a:t>
            </a:r>
            <a:r>
              <a:rPr lang="en-US" sz="1050" b="1" dirty="0">
                <a:solidFill>
                  <a:srgbClr val="002060"/>
                </a:solidFill>
              </a:rPr>
              <a:t>.</a:t>
            </a:r>
            <a:endParaRPr lang="en-US" sz="1050" b="1" dirty="0">
              <a:solidFill>
                <a:srgbClr val="002060"/>
              </a:solidFill>
              <a:latin typeface="+mn-lt"/>
            </a:endParaRPr>
          </a:p>
          <a:p>
            <a:pPr marL="139700" algn="ctr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6C8DA0-8C75-45CE-8835-AFBDF8E6A1EC}"/>
              </a:ext>
            </a:extLst>
          </p:cNvPr>
          <p:cNvSpPr txBox="1"/>
          <p:nvPr/>
        </p:nvSpPr>
        <p:spPr>
          <a:xfrm>
            <a:off x="172444" y="4652447"/>
            <a:ext cx="814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buClr>
                <a:schemeClr val="accent3"/>
              </a:buClr>
              <a:buSzPts val="1400"/>
            </a:pPr>
            <a:r>
              <a:rPr lang="en-US" sz="1200" b="1" i="1" dirty="0">
                <a:solidFill>
                  <a:srgbClr val="002060"/>
                </a:solidFill>
              </a:rPr>
              <a:t>For ad placement details and pricing, </a:t>
            </a:r>
          </a:p>
          <a:p>
            <a:pPr marL="139700" algn="ctr">
              <a:buClr>
                <a:schemeClr val="accent3"/>
              </a:buClr>
              <a:buSzPts val="1400"/>
            </a:pPr>
            <a:r>
              <a:rPr lang="en-US" sz="1200" b="1" i="1" dirty="0">
                <a:solidFill>
                  <a:srgbClr val="002060"/>
                </a:solidFill>
              </a:rPr>
              <a:t>contact Christy Coleman at </a:t>
            </a:r>
            <a:r>
              <a:rPr lang="en-US" sz="1200" b="1" i="1" u="sng" dirty="0" err="1">
                <a:solidFill>
                  <a:srgbClr val="0432FF"/>
                </a:solidFill>
              </a:rPr>
              <a:t>ccoleman@accessintel</a:t>
            </a:r>
            <a:r>
              <a:rPr lang="en-US" sz="1200" b="1" i="1" u="sng" dirty="0">
                <a:solidFill>
                  <a:srgbClr val="0432FF"/>
                </a:solidFill>
              </a:rPr>
              <a:t>. com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9" name="Google Shape;149;p27">
            <a:extLst>
              <a:ext uri="{FF2B5EF4-FFF2-40B4-BE49-F238E27FC236}">
                <a16:creationId xmlns:a16="http://schemas.microsoft.com/office/drawing/2014/main" id="{DE43AD79-FF04-4890-8C47-9076F3C8860F}"/>
              </a:ext>
            </a:extLst>
          </p:cNvPr>
          <p:cNvSpPr txBox="1"/>
          <p:nvPr/>
        </p:nvSpPr>
        <p:spPr>
          <a:xfrm>
            <a:off x="6149325" y="224400"/>
            <a:ext cx="2698800" cy="599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</a:t>
            </a:r>
            <a:endParaRPr sz="10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62;p27">
            <a:extLst>
              <a:ext uri="{FF2B5EF4-FFF2-40B4-BE49-F238E27FC236}">
                <a16:creationId xmlns:a16="http://schemas.microsoft.com/office/drawing/2014/main" id="{4269BD58-82C0-4347-BC86-CED29C6F49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181" b="94947"/>
          <a:stretch/>
        </p:blipFill>
        <p:spPr>
          <a:xfrm>
            <a:off x="0" y="726722"/>
            <a:ext cx="9144000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9A8BCD-9F3F-4E66-BA97-E930896D9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" y="154237"/>
            <a:ext cx="1490441" cy="514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754B30-CD7E-466C-A125-A627042E6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072" y="197213"/>
            <a:ext cx="1912470" cy="476047"/>
          </a:xfrm>
          <a:prstGeom prst="rect">
            <a:avLst/>
          </a:prstGeom>
        </p:spPr>
      </p:pic>
      <p:sp>
        <p:nvSpPr>
          <p:cNvPr id="19" name="Google Shape;149;p27">
            <a:extLst>
              <a:ext uri="{FF2B5EF4-FFF2-40B4-BE49-F238E27FC236}">
                <a16:creationId xmlns:a16="http://schemas.microsoft.com/office/drawing/2014/main" id="{5584B1E7-B7AC-4EDD-B9A7-B0398AB48A7A}"/>
              </a:ext>
            </a:extLst>
          </p:cNvPr>
          <p:cNvSpPr txBox="1"/>
          <p:nvPr/>
        </p:nvSpPr>
        <p:spPr>
          <a:xfrm>
            <a:off x="6297263" y="101622"/>
            <a:ext cx="2550862" cy="599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</a:t>
            </a:r>
            <a:b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YOUR BRAND 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CA6E5-04F4-B746-92BA-C5F5C4B2F466}"/>
              </a:ext>
            </a:extLst>
          </p:cNvPr>
          <p:cNvSpPr txBox="1"/>
          <p:nvPr/>
        </p:nvSpPr>
        <p:spPr>
          <a:xfrm>
            <a:off x="172444" y="2075997"/>
            <a:ext cx="288581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</a:rPr>
              <a:t>Design your ad containing the text/graphics of your choice to promote your brand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</a:rPr>
              <a:t>Specific ad sizes are available with strategic placement on our website to maximize exposure to our attendees. </a:t>
            </a: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ad sizes and placements, </a:t>
            </a:r>
            <a:r>
              <a:rPr lang="en-US" sz="1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here.</a:t>
            </a:r>
            <a:endParaRPr lang="en-US" sz="1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</a:rPr>
              <a:t>Add a link to drive prospective customers to your website for more information </a:t>
            </a:r>
            <a:endPara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performance results tracked through reports/stats</a:t>
            </a:r>
            <a:r>
              <a:rPr lang="en-US" sz="1000" b="1" i="1" dirty="0">
                <a:solidFill>
                  <a:srgbClr val="002060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5F822-A506-6546-A5BB-061795D849F8}"/>
              </a:ext>
            </a:extLst>
          </p:cNvPr>
          <p:cNvSpPr txBox="1"/>
          <p:nvPr/>
        </p:nvSpPr>
        <p:spPr>
          <a:xfrm>
            <a:off x="3105038" y="2877895"/>
            <a:ext cx="27723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3 general emails per week to over 30,000 recipients each, will drive traffic to our website to see your ad 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Additional emails to targeted audiences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Email performance results tracked through reports / stats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932F0-BCC6-6F4B-8B05-EF9A0C1433B7}"/>
              </a:ext>
            </a:extLst>
          </p:cNvPr>
          <p:cNvSpPr txBox="1"/>
          <p:nvPr/>
        </p:nvSpPr>
        <p:spPr>
          <a:xfrm>
            <a:off x="6036120" y="2877895"/>
            <a:ext cx="267756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Weekly posts to followers on Facebook, LinkedIn, and Twitter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Additional special posts to continually drive additional traffic to our website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Social Media performance results tracked through </a:t>
            </a:r>
            <a:br>
              <a:rPr lang="en-US" sz="1050" b="1" dirty="0">
                <a:solidFill>
                  <a:srgbClr val="002060"/>
                </a:solidFill>
              </a:rPr>
            </a:br>
            <a:r>
              <a:rPr lang="en-US" sz="1050" b="1" dirty="0">
                <a:solidFill>
                  <a:srgbClr val="002060"/>
                </a:solidFill>
              </a:rPr>
              <a:t>reports / stats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E2907-7003-6D48-8040-ED30EE0F6930}"/>
              </a:ext>
            </a:extLst>
          </p:cNvPr>
          <p:cNvSpPr txBox="1"/>
          <p:nvPr/>
        </p:nvSpPr>
        <p:spPr>
          <a:xfrm>
            <a:off x="6176447" y="1982486"/>
            <a:ext cx="24904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Social Media Marketing</a:t>
            </a:r>
          </a:p>
          <a:p>
            <a:pPr algn="ctr"/>
            <a:r>
              <a:rPr lang="en-US" sz="1100" b="1" i="1" dirty="0">
                <a:solidFill>
                  <a:schemeClr val="accent6">
                    <a:lumMod val="25000"/>
                  </a:schemeClr>
                </a:solidFill>
              </a:rPr>
              <a:t>Weekly targeted social media postings on our group pages with links to our website </a:t>
            </a:r>
          </a:p>
          <a:p>
            <a:endParaRPr lang="en-US" dirty="0"/>
          </a:p>
        </p:txBody>
      </p:sp>
      <p:sp>
        <p:nvSpPr>
          <p:cNvPr id="20" name="Google Shape;275;p34">
            <a:extLst>
              <a:ext uri="{FF2B5EF4-FFF2-40B4-BE49-F238E27FC236}">
                <a16:creationId xmlns:a16="http://schemas.microsoft.com/office/drawing/2014/main" id="{5EAACBD6-A65A-0248-84FF-5E11CA030506}"/>
              </a:ext>
            </a:extLst>
          </p:cNvPr>
          <p:cNvSpPr txBox="1">
            <a:spLocks/>
          </p:cNvSpPr>
          <p:nvPr/>
        </p:nvSpPr>
        <p:spPr>
          <a:xfrm>
            <a:off x="6082897" y="1945193"/>
            <a:ext cx="2677560" cy="266996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000" b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100" b="1" dirty="0">
                <a:solidFill>
                  <a:srgbClr val="002060"/>
                </a:solidFill>
              </a:rPr>
            </a:br>
            <a:endParaRPr lang="en-US" sz="1100" b="1" dirty="0">
              <a:solidFill>
                <a:srgbClr val="002060"/>
              </a:solidFill>
              <a:latin typeface="+mn-lt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D6CFC8-5074-3B94-67F7-2C4004692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213" y="182331"/>
            <a:ext cx="1320668" cy="5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1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224;p32">
            <a:extLst>
              <a:ext uri="{FF2B5EF4-FFF2-40B4-BE49-F238E27FC236}">
                <a16:creationId xmlns:a16="http://schemas.microsoft.com/office/drawing/2014/main" id="{B41F1FC3-B61D-1841-B511-9CF5891A4C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-1" y="660881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75;p34">
            <a:extLst>
              <a:ext uri="{FF2B5EF4-FFF2-40B4-BE49-F238E27FC236}">
                <a16:creationId xmlns:a16="http://schemas.microsoft.com/office/drawing/2014/main" id="{59E864CE-2BA8-477E-B706-3DD5B971970D}"/>
              </a:ext>
            </a:extLst>
          </p:cNvPr>
          <p:cNvSpPr txBox="1">
            <a:spLocks/>
          </p:cNvSpPr>
          <p:nvPr/>
        </p:nvSpPr>
        <p:spPr>
          <a:xfrm>
            <a:off x="130512" y="2631586"/>
            <a:ext cx="5016254" cy="1397396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ctr"/>
            <a:r>
              <a:rPr lang="en-US" b="1" dirty="0">
                <a:solidFill>
                  <a:srgbClr val="002060"/>
                </a:solidFill>
                <a:latin typeface="+mn-lt"/>
              </a:rPr>
              <a:t>Customized, Targeted Emails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Emails to our contacts with YOUR ad or other text/graphics of your choice to promote your brand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in the body of your custom email drive the audience to your website for more information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performance results tracked through reports / stats</a:t>
            </a:r>
            <a:b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FB203E-7EBA-4AC6-8A9F-08D610313C45}"/>
              </a:ext>
            </a:extLst>
          </p:cNvPr>
          <p:cNvSpPr/>
          <p:nvPr/>
        </p:nvSpPr>
        <p:spPr>
          <a:xfrm>
            <a:off x="123869" y="4165295"/>
            <a:ext cx="5016254" cy="946413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71450" indent="-171450" algn="ctr"/>
            <a:r>
              <a:rPr lang="en-US" b="1" dirty="0">
                <a:solidFill>
                  <a:srgbClr val="002060"/>
                </a:solidFill>
              </a:rPr>
              <a:t>Sponsored Webinars</a:t>
            </a:r>
            <a:endParaRPr lang="en-US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Sponsor webinar on relevant subject matter leveraging the </a:t>
            </a:r>
            <a:r>
              <a:rPr lang="en-US" sz="1050" b="1" i="1" dirty="0">
                <a:solidFill>
                  <a:srgbClr val="002060"/>
                </a:solidFill>
              </a:rPr>
              <a:t>Forum’s</a:t>
            </a:r>
            <a:r>
              <a:rPr lang="en-US" sz="1050" b="1" dirty="0">
                <a:solidFill>
                  <a:srgbClr val="002060"/>
                </a:solidFill>
              </a:rPr>
              <a:t> 30,000 followers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Exclusive brand presence; establish subject matter expertise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5E6AB9-30DA-4590-93CC-F0356FC4BDA2}"/>
              </a:ext>
            </a:extLst>
          </p:cNvPr>
          <p:cNvSpPr/>
          <p:nvPr/>
        </p:nvSpPr>
        <p:spPr>
          <a:xfrm>
            <a:off x="477973" y="887435"/>
            <a:ext cx="8188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CUSTOMIZE your ADVERTISING EXPERIENCE to add even more brand exposure.</a:t>
            </a:r>
          </a:p>
        </p:txBody>
      </p:sp>
      <p:sp>
        <p:nvSpPr>
          <p:cNvPr id="18" name="Google Shape;275;p34">
            <a:extLst>
              <a:ext uri="{FF2B5EF4-FFF2-40B4-BE49-F238E27FC236}">
                <a16:creationId xmlns:a16="http://schemas.microsoft.com/office/drawing/2014/main" id="{C14E6670-6C5F-4391-AF7E-32A849149311}"/>
              </a:ext>
            </a:extLst>
          </p:cNvPr>
          <p:cNvSpPr txBox="1">
            <a:spLocks/>
          </p:cNvSpPr>
          <p:nvPr/>
        </p:nvSpPr>
        <p:spPr>
          <a:xfrm>
            <a:off x="130511" y="1268988"/>
            <a:ext cx="5016255" cy="125776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ctr"/>
            <a:r>
              <a:rPr lang="en-US" b="1" dirty="0">
                <a:solidFill>
                  <a:srgbClr val="002060"/>
                </a:solidFill>
                <a:latin typeface="+mn-lt"/>
              </a:rPr>
              <a:t>Customized, Social Media Posts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Customized Posts with your ad or other text/graphics of your choice to promote your brand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Links in the post drive the audience to your website for more information 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Social Media performance results tracked through reports / stats</a:t>
            </a: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7F685F-FA49-4493-9ABC-4032DCE60E8B}"/>
              </a:ext>
            </a:extLst>
          </p:cNvPr>
          <p:cNvSpPr txBox="1"/>
          <p:nvPr/>
        </p:nvSpPr>
        <p:spPr>
          <a:xfrm>
            <a:off x="4896444" y="4574061"/>
            <a:ext cx="42724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spcBef>
                <a:spcPts val="600"/>
              </a:spcBef>
              <a:buClr>
                <a:schemeClr val="accent3"/>
              </a:buClr>
              <a:buSzPts val="1400"/>
            </a:pPr>
            <a:r>
              <a:rPr lang="en-US" sz="1150" b="1" i="1" dirty="0">
                <a:solidFill>
                  <a:srgbClr val="002060"/>
                </a:solidFill>
              </a:rPr>
              <a:t>For customized advertising details and pricing, contact Christy Coleman at </a:t>
            </a:r>
            <a:r>
              <a:rPr lang="en-US" sz="1150" b="1" i="1" u="sng" dirty="0" err="1">
                <a:solidFill>
                  <a:srgbClr val="0432FF"/>
                </a:solidFill>
              </a:rPr>
              <a:t>ccoleman@accessintel</a:t>
            </a:r>
            <a:r>
              <a:rPr lang="en-US" sz="1150" b="1" i="1" u="sng" dirty="0">
                <a:solidFill>
                  <a:srgbClr val="0432FF"/>
                </a:solidFill>
              </a:rPr>
              <a:t>. com</a:t>
            </a:r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11" name="Google Shape;149;p27">
            <a:extLst>
              <a:ext uri="{FF2B5EF4-FFF2-40B4-BE49-F238E27FC236}">
                <a16:creationId xmlns:a16="http://schemas.microsoft.com/office/drawing/2014/main" id="{278D2D1D-AF9A-495A-A0EF-0796F9A9366B}"/>
              </a:ext>
            </a:extLst>
          </p:cNvPr>
          <p:cNvSpPr txBox="1"/>
          <p:nvPr/>
        </p:nvSpPr>
        <p:spPr>
          <a:xfrm>
            <a:off x="5920725" y="183162"/>
            <a:ext cx="2698800" cy="599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</a:t>
            </a:r>
            <a:endParaRPr sz="10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D4F4A6-B40F-48FB-94CB-1F7332207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880" y="161411"/>
            <a:ext cx="1912470" cy="476047"/>
          </a:xfrm>
          <a:prstGeom prst="rect">
            <a:avLst/>
          </a:prstGeom>
        </p:spPr>
      </p:pic>
      <p:sp>
        <p:nvSpPr>
          <p:cNvPr id="14" name="Google Shape;149;p27">
            <a:extLst>
              <a:ext uri="{FF2B5EF4-FFF2-40B4-BE49-F238E27FC236}">
                <a16:creationId xmlns:a16="http://schemas.microsoft.com/office/drawing/2014/main" id="{6671F011-0F81-4E98-95A1-C114398F0CA7}"/>
              </a:ext>
            </a:extLst>
          </p:cNvPr>
          <p:cNvSpPr txBox="1"/>
          <p:nvPr/>
        </p:nvSpPr>
        <p:spPr>
          <a:xfrm>
            <a:off x="6068663" y="87149"/>
            <a:ext cx="2698800" cy="599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 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B1DF8B-1BDA-4F15-AA53-DF772CD46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3" y="142578"/>
            <a:ext cx="1490441" cy="51487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CB1D75-6D24-4C9B-9E15-6F332ACFF317}"/>
              </a:ext>
            </a:extLst>
          </p:cNvPr>
          <p:cNvSpPr/>
          <p:nvPr/>
        </p:nvSpPr>
        <p:spPr>
          <a:xfrm>
            <a:off x="5233094" y="1252959"/>
            <a:ext cx="3787038" cy="3216265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71450" indent="-171450" algn="ctr"/>
            <a:r>
              <a:rPr lang="en-US" b="1" dirty="0">
                <a:solidFill>
                  <a:srgbClr val="002060"/>
                </a:solidFill>
              </a:rPr>
              <a:t>Additional Opportunities</a:t>
            </a:r>
            <a:endParaRPr lang="en-US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Ad placements in our Conference Guide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Customized Blog Posts - Guest spots on our LDC Gas </a:t>
            </a:r>
            <a:r>
              <a:rPr lang="en-US" sz="1100" b="1">
                <a:solidFill>
                  <a:srgbClr val="002060"/>
                </a:solidFill>
              </a:rPr>
              <a:t>Forums website</a:t>
            </a:r>
            <a:endParaRPr lang="en-US" sz="1100" b="1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Post and promote your White Paper containing industry related content and links to your website on our website or via customized email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Promote industry related article/content with links to your website on our website or via customized email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Advertising opportunities onsite at the </a:t>
            </a:r>
            <a:r>
              <a:rPr lang="en-US" sz="1100" b="1" i="1" dirty="0">
                <a:solidFill>
                  <a:srgbClr val="002060"/>
                </a:solidFill>
              </a:rPr>
              <a:t>Forums</a:t>
            </a:r>
            <a:r>
              <a:rPr lang="en-US" sz="1100" b="1" dirty="0">
                <a:solidFill>
                  <a:srgbClr val="002060"/>
                </a:solidFill>
              </a:rPr>
              <a:t> conferences and a variety of </a:t>
            </a:r>
            <a:r>
              <a:rPr lang="en-US" sz="1100" b="1" dirty="0">
                <a:solidFill>
                  <a:srgbClr val="0432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sponsorships opportunities</a:t>
            </a:r>
            <a:endParaRPr lang="en-US" sz="1100" b="1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Face-to-face customer contact – attend the </a:t>
            </a:r>
            <a:r>
              <a:rPr lang="en-US" sz="1100" b="1" i="1" dirty="0">
                <a:solidFill>
                  <a:srgbClr val="002060"/>
                </a:solidFill>
              </a:rPr>
              <a:t>Forums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Other ideas? Let’s talk!!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D0646-84F0-BAA6-D117-B49D30AB1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3968" y="142578"/>
            <a:ext cx="1366155" cy="5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>
            <a:spLocks noGrp="1"/>
          </p:cNvSpPr>
          <p:nvPr>
            <p:ph type="body" idx="1"/>
          </p:nvPr>
        </p:nvSpPr>
        <p:spPr>
          <a:xfrm>
            <a:off x="99176" y="1616888"/>
            <a:ext cx="4156783" cy="282626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2060"/>
                </a:solidFill>
                <a:latin typeface="+mn-lt"/>
              </a:rPr>
              <a:t>Sponsored Webinars</a:t>
            </a:r>
            <a:endParaRPr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spcBef>
                <a:spcPts val="1600"/>
              </a:spcBef>
              <a:buClr>
                <a:srgbClr val="000000"/>
              </a:buClr>
              <a:buSzPts val="1100"/>
            </a:pPr>
            <a:r>
              <a:rPr lang="en" sz="1200" b="1" dirty="0">
                <a:solidFill>
                  <a:srgbClr val="002060"/>
                </a:solidFill>
                <a:latin typeface="+mn-lt"/>
              </a:rPr>
              <a:t>Promote your thought leadership or case studies with the Forums brand and sponsor a webinar to the Forums audience to </a:t>
            </a:r>
            <a:r>
              <a:rPr lang="en" sz="1200" b="1">
                <a:solidFill>
                  <a:srgbClr val="002060"/>
                </a:solidFill>
                <a:latin typeface="+mn-lt"/>
              </a:rPr>
              <a:t>collect leads.</a:t>
            </a:r>
            <a:endParaRPr lang="en" sz="12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spcBef>
                <a:spcPts val="1600"/>
              </a:spcBef>
              <a:buClr>
                <a:srgbClr val="000000"/>
              </a:buClr>
              <a:buSzPts val="1100"/>
            </a:pPr>
            <a:r>
              <a:rPr lang="en" sz="1200" b="1" dirty="0">
                <a:solidFill>
                  <a:srgbClr val="002060"/>
                </a:solidFill>
                <a:latin typeface="+mn-lt"/>
              </a:rPr>
              <a:t>You select the topic, date/time, moderator(s) and speakers, and we will take care of the rest! We’ll promote the webinar, include your company name and/or logo in all promotions, and coordinate all logistics and registrations.</a:t>
            </a:r>
            <a:br>
              <a:rPr lang="en" sz="1400" b="1" dirty="0">
                <a:solidFill>
                  <a:srgbClr val="002060"/>
                </a:solidFill>
                <a:latin typeface="+mn-lt"/>
              </a:rPr>
            </a:br>
            <a:br>
              <a:rPr lang="en" sz="1400" dirty="0">
                <a:solidFill>
                  <a:srgbClr val="002060"/>
                </a:solidFill>
                <a:latin typeface="+mn-lt"/>
              </a:rPr>
            </a:br>
            <a:endParaRPr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98" name="Google Shape;298;p3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chemeClr val="tx1"/>
                </a:solidFill>
                <a:latin typeface="+mj-lt"/>
              </a:rPr>
              <a:t>11</a:t>
            </a:r>
            <a:endParaRPr sz="7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99" name="Google Shape;29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119" y="1616890"/>
            <a:ext cx="4557405" cy="282626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83040A-5E41-EE4A-8206-C48A4A3B5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8" y="123206"/>
            <a:ext cx="1490441" cy="514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A2E8D1-38DC-FB41-B445-8D1093B59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1" y="142621"/>
            <a:ext cx="1912470" cy="476047"/>
          </a:xfrm>
          <a:prstGeom prst="rect">
            <a:avLst/>
          </a:prstGeom>
        </p:spPr>
      </p:pic>
      <p:sp>
        <p:nvSpPr>
          <p:cNvPr id="11" name="Google Shape;149;p27">
            <a:extLst>
              <a:ext uri="{FF2B5EF4-FFF2-40B4-BE49-F238E27FC236}">
                <a16:creationId xmlns:a16="http://schemas.microsoft.com/office/drawing/2014/main" id="{9A0D1125-8C6C-0B45-8AA0-F3B76EAE29A7}"/>
              </a:ext>
            </a:extLst>
          </p:cNvPr>
          <p:cNvSpPr txBox="1"/>
          <p:nvPr/>
        </p:nvSpPr>
        <p:spPr>
          <a:xfrm>
            <a:off x="6329005" y="89874"/>
            <a:ext cx="2698800" cy="599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 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24;p32">
            <a:extLst>
              <a:ext uri="{FF2B5EF4-FFF2-40B4-BE49-F238E27FC236}">
                <a16:creationId xmlns:a16="http://schemas.microsoft.com/office/drawing/2014/main" id="{37576BFA-526B-4542-9F85-A19E64A8727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789" b="94596"/>
          <a:stretch/>
        </p:blipFill>
        <p:spPr>
          <a:xfrm>
            <a:off x="-1" y="660881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244DA8-6D4D-384F-86F6-0482E4EC105A}"/>
              </a:ext>
            </a:extLst>
          </p:cNvPr>
          <p:cNvSpPr/>
          <p:nvPr/>
        </p:nvSpPr>
        <p:spPr>
          <a:xfrm>
            <a:off x="99176" y="888205"/>
            <a:ext cx="90448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 a webinar on relevant subject matter leveraging the </a:t>
            </a: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Forum’s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30,000 followers. Exclusive brand exposure and establish subject matter expertise!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243545-0C7F-BE44-B86F-2F4741135015}"/>
              </a:ext>
            </a:extLst>
          </p:cNvPr>
          <p:cNvSpPr txBox="1"/>
          <p:nvPr/>
        </p:nvSpPr>
        <p:spPr>
          <a:xfrm>
            <a:off x="704079" y="4582166"/>
            <a:ext cx="77358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spcBef>
                <a:spcPts val="600"/>
              </a:spcBef>
              <a:buClr>
                <a:schemeClr val="accent3"/>
              </a:buClr>
              <a:buSzPts val="1400"/>
            </a:pPr>
            <a:r>
              <a:rPr lang="en-US" sz="1300" b="1" i="1" dirty="0">
                <a:solidFill>
                  <a:srgbClr val="002060"/>
                </a:solidFill>
              </a:rPr>
              <a:t>For Sponsored Webinars details and pricing, contact Christy Coleman at </a:t>
            </a:r>
            <a:r>
              <a:rPr lang="en-US" sz="1300" b="1" i="1" u="sng" dirty="0" err="1">
                <a:solidFill>
                  <a:srgbClr val="0432FF"/>
                </a:solidFill>
              </a:rPr>
              <a:t>ccoleman@accessintel.com</a:t>
            </a:r>
            <a:endParaRPr lang="en-US" sz="13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491F6-B010-3B03-41C6-67E4A0D27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7673" y="126024"/>
            <a:ext cx="1388653" cy="54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95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lin ang="5400012" scaled="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2CEA76-68F7-8844-8901-53EF65B8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" y="157977"/>
            <a:ext cx="1490441" cy="514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D76A52-20A1-8C45-9E87-88C16EAE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110" y="180789"/>
            <a:ext cx="1912470" cy="476047"/>
          </a:xfrm>
          <a:prstGeom prst="rect">
            <a:avLst/>
          </a:prstGeom>
        </p:spPr>
      </p:pic>
      <p:sp>
        <p:nvSpPr>
          <p:cNvPr id="15" name="Google Shape;149;p27">
            <a:extLst>
              <a:ext uri="{FF2B5EF4-FFF2-40B4-BE49-F238E27FC236}">
                <a16:creationId xmlns:a16="http://schemas.microsoft.com/office/drawing/2014/main" id="{E4CBEE7B-EBB5-F24F-8813-6EBE24E0EB4B}"/>
              </a:ext>
            </a:extLst>
          </p:cNvPr>
          <p:cNvSpPr txBox="1"/>
          <p:nvPr/>
        </p:nvSpPr>
        <p:spPr>
          <a:xfrm>
            <a:off x="6335294" y="133367"/>
            <a:ext cx="2698800" cy="562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50;p27">
            <a:extLst>
              <a:ext uri="{FF2B5EF4-FFF2-40B4-BE49-F238E27FC236}">
                <a16:creationId xmlns:a16="http://schemas.microsoft.com/office/drawing/2014/main" id="{E34E60E7-FCC1-3346-AB10-235ADE305241}"/>
              </a:ext>
            </a:extLst>
          </p:cNvPr>
          <p:cNvSpPr/>
          <p:nvPr/>
        </p:nvSpPr>
        <p:spPr>
          <a:xfrm>
            <a:off x="5709582" y="267320"/>
            <a:ext cx="369321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algn="ctr">
              <a:lnSpc>
                <a:spcPct val="80000"/>
              </a:lnSpc>
            </a:pPr>
            <a:r>
              <a:rPr lang="en-US" sz="2000" b="1" dirty="0">
                <a:solidFill>
                  <a:schemeClr val="tx1"/>
                </a:solidFill>
              </a:rPr>
              <a:t>Driving it home! </a:t>
            </a:r>
            <a:endParaRPr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5527D9-5BA5-5646-A43A-EEBCD49E56D1}"/>
              </a:ext>
            </a:extLst>
          </p:cNvPr>
          <p:cNvSpPr/>
          <p:nvPr/>
        </p:nvSpPr>
        <p:spPr>
          <a:xfrm>
            <a:off x="-583492" y="914696"/>
            <a:ext cx="9727491" cy="184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>
              <a:lnSpc>
                <a:spcPct val="115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Enhance your marketing strategies with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Forums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Leverage the 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Forums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reinforce your brand and expand your markets.</a:t>
            </a:r>
          </a:p>
          <a:p>
            <a:pPr marL="685800">
              <a:lnSpc>
                <a:spcPct val="115000"/>
              </a:lnSpc>
            </a:pPr>
            <a:endParaRPr lang="en-US" sz="5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a digital audience of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30,000</a:t>
            </a:r>
            <a:r>
              <a:rPr lang="en-US" b="1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thousands of attendees at our live events, the 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Forums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a community ripe with industry decision makers and key players…just waiting to hear your message!</a:t>
            </a:r>
          </a:p>
          <a:p>
            <a:pPr marL="685800">
              <a:lnSpc>
                <a:spcPct val="115000"/>
              </a:lnSpc>
            </a:pPr>
            <a:endParaRPr lang="en-US" sz="5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 us bring our well-established community to YOU with strategic positioning of your message! Leverage the power of our quality, targeted audience to enhance your marketing strategies.</a:t>
            </a:r>
          </a:p>
        </p:txBody>
      </p:sp>
      <p:pic>
        <p:nvPicPr>
          <p:cNvPr id="17" name="Google Shape;210;p31">
            <a:extLst>
              <a:ext uri="{FF2B5EF4-FFF2-40B4-BE49-F238E27FC236}">
                <a16:creationId xmlns:a16="http://schemas.microsoft.com/office/drawing/2014/main" id="{4BBCA385-63B9-3746-AA28-365F0FC2FE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789" b="94596"/>
          <a:stretch/>
        </p:blipFill>
        <p:spPr>
          <a:xfrm>
            <a:off x="1" y="728806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6EE96EE-FCD9-FC45-83F1-F2BE7DA67F14}"/>
              </a:ext>
            </a:extLst>
          </p:cNvPr>
          <p:cNvSpPr/>
          <p:nvPr/>
        </p:nvSpPr>
        <p:spPr>
          <a:xfrm>
            <a:off x="-583491" y="2860754"/>
            <a:ext cx="924441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more details on building a customized advertising opportunity built with your business in mind, contact: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B092D0-3072-9B4C-92E1-BF02736E6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887" y="3270344"/>
            <a:ext cx="1764193" cy="167738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17F50F1-F479-9B42-ACCD-E50BAFD59884}"/>
              </a:ext>
            </a:extLst>
          </p:cNvPr>
          <p:cNvSpPr txBox="1"/>
          <p:nvPr/>
        </p:nvSpPr>
        <p:spPr>
          <a:xfrm>
            <a:off x="3250519" y="3242438"/>
            <a:ext cx="4637758" cy="187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>
              <a:lnSpc>
                <a:spcPct val="115000"/>
              </a:lnSpc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Christy Coleman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Vice President</a:t>
            </a:r>
          </a:p>
          <a:p>
            <a:pPr marL="685800">
              <a:lnSpc>
                <a:spcPct val="115000"/>
              </a:lnSpc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LDC Gas Forums</a:t>
            </a:r>
          </a:p>
          <a:p>
            <a:pPr marL="685800">
              <a:lnSpc>
                <a:spcPct val="115000"/>
              </a:lnSpc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Gulf Coast Energy Forum</a:t>
            </a:r>
          </a:p>
          <a:p>
            <a:pPr marL="685800">
              <a:lnSpc>
                <a:spcPct val="115000"/>
              </a:lnSpc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NatGas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Power Forum</a:t>
            </a:r>
          </a:p>
          <a:p>
            <a:pPr marL="685800">
              <a:lnSpc>
                <a:spcPct val="115000"/>
              </a:lnSpc>
            </a:pPr>
            <a:r>
              <a:rPr lang="en-US" u="sng" dirty="0" err="1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ccoleman@accessintel.com</a:t>
            </a:r>
            <a:endParaRPr lang="en-US" dirty="0">
              <a:solidFill>
                <a:srgbClr val="0432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Phone: 713-343-1873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15175-AF6B-CFA9-E545-E5B8C3B78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6080" y="186927"/>
            <a:ext cx="1389920" cy="5418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103D9D9-882B-C94F-9069-58C968F04B97}"/>
              </a:ext>
            </a:extLst>
          </p:cNvPr>
          <p:cNvSpPr/>
          <p:nvPr/>
        </p:nvSpPr>
        <p:spPr>
          <a:xfrm>
            <a:off x="326547" y="1020348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83E09-E2F5-4D41-8892-418CF4D0F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1" y="124977"/>
            <a:ext cx="1490441" cy="514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A02CB-074F-474B-A3D4-1AAEA2DAD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715" y="155470"/>
            <a:ext cx="1912470" cy="476047"/>
          </a:xfrm>
          <a:prstGeom prst="rect">
            <a:avLst/>
          </a:prstGeom>
        </p:spPr>
      </p:pic>
      <p:sp>
        <p:nvSpPr>
          <p:cNvPr id="7" name="Google Shape;149;p27">
            <a:extLst>
              <a:ext uri="{FF2B5EF4-FFF2-40B4-BE49-F238E27FC236}">
                <a16:creationId xmlns:a16="http://schemas.microsoft.com/office/drawing/2014/main" id="{93483F6D-26EF-7C44-A031-9DBA84603412}"/>
              </a:ext>
            </a:extLst>
          </p:cNvPr>
          <p:cNvSpPr txBox="1"/>
          <p:nvPr/>
        </p:nvSpPr>
        <p:spPr>
          <a:xfrm>
            <a:off x="6350339" y="96540"/>
            <a:ext cx="2698800" cy="543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0;p27">
            <a:extLst>
              <a:ext uri="{FF2B5EF4-FFF2-40B4-BE49-F238E27FC236}">
                <a16:creationId xmlns:a16="http://schemas.microsoft.com/office/drawing/2014/main" id="{0C7979AC-8CC5-AF40-82FD-105AC2B34B30}"/>
              </a:ext>
            </a:extLst>
          </p:cNvPr>
          <p:cNvSpPr/>
          <p:nvPr/>
        </p:nvSpPr>
        <p:spPr>
          <a:xfrm>
            <a:off x="5687345" y="212048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OVERVIEW</a:t>
            </a:r>
            <a:endParaRPr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BDD0A7-F12F-4F45-8EAB-E4D574430696}"/>
              </a:ext>
            </a:extLst>
          </p:cNvPr>
          <p:cNvSpPr/>
          <p:nvPr/>
        </p:nvSpPr>
        <p:spPr>
          <a:xfrm>
            <a:off x="326547" y="1775688"/>
            <a:ext cx="7463438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 The Goal – Meet your marketing objectives!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24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10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pic>
        <p:nvPicPr>
          <p:cNvPr id="11" name="Google Shape;162;p27">
            <a:extLst>
              <a:ext uri="{FF2B5EF4-FFF2-40B4-BE49-F238E27FC236}">
                <a16:creationId xmlns:a16="http://schemas.microsoft.com/office/drawing/2014/main" id="{569D8323-376F-2042-9910-A01E0A845E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181" b="94947"/>
          <a:stretch/>
        </p:blipFill>
        <p:spPr>
          <a:xfrm>
            <a:off x="0" y="764278"/>
            <a:ext cx="9125325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636C3-0EAD-AF43-9AAF-00156261E491}"/>
              </a:ext>
            </a:extLst>
          </p:cNvPr>
          <p:cNvSpPr txBox="1"/>
          <p:nvPr/>
        </p:nvSpPr>
        <p:spPr>
          <a:xfrm>
            <a:off x="326547" y="2288380"/>
            <a:ext cx="42010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LDC Gas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C44EC-6280-944F-B163-F8F72AE1CA9C}"/>
              </a:ext>
            </a:extLst>
          </p:cNvPr>
          <p:cNvSpPr txBox="1"/>
          <p:nvPr/>
        </p:nvSpPr>
        <p:spPr>
          <a:xfrm>
            <a:off x="326547" y="2784945"/>
            <a:ext cx="49218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Our Audience = Your Prospects!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931842-34D2-E440-832A-D695CA2D653B}"/>
              </a:ext>
            </a:extLst>
          </p:cNvPr>
          <p:cNvSpPr txBox="1"/>
          <p:nvPr/>
        </p:nvSpPr>
        <p:spPr>
          <a:xfrm>
            <a:off x="326547" y="3676876"/>
            <a:ext cx="8045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73763"/>
              </a:buClr>
              <a:buSzPts val="1100"/>
            </a:pP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Enhance your marketing strategies with the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57B2EE-4092-0647-BF9E-016E6DA1FF24}"/>
              </a:ext>
            </a:extLst>
          </p:cNvPr>
          <p:cNvSpPr txBox="1"/>
          <p:nvPr/>
        </p:nvSpPr>
        <p:spPr>
          <a:xfrm>
            <a:off x="326547" y="3304938"/>
            <a:ext cx="804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Driving the </a:t>
            </a:r>
            <a:r>
              <a:rPr lang="en-US" sz="2400" i="1" dirty="0">
                <a:solidFill>
                  <a:srgbClr val="002060"/>
                </a:solidFill>
                <a:cs typeface="Arial" panose="020B0604020202020204" pitchFamily="34" charset="0"/>
              </a:rPr>
              <a:t>Forums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Audience to your Brand!</a:t>
            </a: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8051C-7DC7-1E61-C6A7-DF45C0804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598" y="146526"/>
            <a:ext cx="1496689" cy="5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38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title"/>
          </p:nvPr>
        </p:nvSpPr>
        <p:spPr>
          <a:xfrm>
            <a:off x="86068" y="1018343"/>
            <a:ext cx="9565738" cy="597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+mn-lt"/>
              </a:rPr>
              <a:t>The </a:t>
            </a:r>
            <a:r>
              <a:rPr lang="en-US" sz="2200" b="1" i="1" dirty="0">
                <a:solidFill>
                  <a:srgbClr val="002060"/>
                </a:solidFill>
                <a:latin typeface="+mn-lt"/>
              </a:rPr>
              <a:t>Forums </a:t>
            </a:r>
            <a:r>
              <a:rPr lang="en-US" sz="2200" b="1" dirty="0">
                <a:solidFill>
                  <a:srgbClr val="002060"/>
                </a:solidFill>
                <a:latin typeface="+mn-lt"/>
              </a:rPr>
              <a:t>- a Proven Vehicle to Meet Your Marketing </a:t>
            </a:r>
            <a:r>
              <a:rPr lang="en-US" sz="22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Objectives!</a:t>
            </a:r>
            <a:r>
              <a:rPr lang="en-US" sz="22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    </a:t>
            </a:r>
          </a:p>
        </p:txBody>
      </p:sp>
      <p:grpSp>
        <p:nvGrpSpPr>
          <p:cNvPr id="231" name="Google Shape;231;p33"/>
          <p:cNvGrpSpPr/>
          <p:nvPr/>
        </p:nvGrpSpPr>
        <p:grpSpPr>
          <a:xfrm>
            <a:off x="323610" y="1780850"/>
            <a:ext cx="1763372" cy="1685335"/>
            <a:chOff x="1521446" y="1171221"/>
            <a:chExt cx="2082150" cy="1709959"/>
          </a:xfrm>
        </p:grpSpPr>
        <p:sp>
          <p:nvSpPr>
            <p:cNvPr id="232" name="Google Shape;232;p33"/>
            <p:cNvSpPr/>
            <p:nvPr/>
          </p:nvSpPr>
          <p:spPr>
            <a:xfrm>
              <a:off x="1660796" y="1171221"/>
              <a:ext cx="1942800" cy="1636800"/>
            </a:xfrm>
            <a:prstGeom prst="round1Rect">
              <a:avLst>
                <a:gd name="adj" fmla="val 1744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33" name="Google Shape;233;p33"/>
            <p:cNvSpPr txBox="1"/>
            <p:nvPr/>
          </p:nvSpPr>
          <p:spPr>
            <a:xfrm>
              <a:off x="1737217" y="1403979"/>
              <a:ext cx="1451698" cy="5124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  <a:sym typeface="Cambria"/>
                </a:rPr>
                <a:t>BRAND AWARENESS</a:t>
              </a:r>
              <a:endParaRPr sz="1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endParaRPr>
            </a:p>
          </p:txBody>
        </p:sp>
        <p:sp>
          <p:nvSpPr>
            <p:cNvPr id="234" name="Google Shape;234;p33"/>
            <p:cNvSpPr txBox="1"/>
            <p:nvPr/>
          </p:nvSpPr>
          <p:spPr>
            <a:xfrm>
              <a:off x="1521446" y="1916380"/>
              <a:ext cx="2038346" cy="9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Activate high-impact channels with strategic placement of your brand and message to the </a:t>
              </a:r>
              <a:r>
                <a:rPr lang="en-US" sz="900" i="1" dirty="0">
                  <a:solidFill>
                    <a:schemeClr val="accent6">
                      <a:lumMod val="10000"/>
                    </a:schemeClr>
                  </a:solidFill>
                </a:rPr>
                <a:t>Forum</a:t>
              </a: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 audience 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35" name="Google Shape;235;p33"/>
          <p:cNvGrpSpPr/>
          <p:nvPr/>
        </p:nvGrpSpPr>
        <p:grpSpPr>
          <a:xfrm>
            <a:off x="3729490" y="1774645"/>
            <a:ext cx="1645357" cy="1612293"/>
            <a:chOff x="3600600" y="1170963"/>
            <a:chExt cx="1942800" cy="1569600"/>
          </a:xfrm>
        </p:grpSpPr>
        <p:sp>
          <p:nvSpPr>
            <p:cNvPr id="236" name="Google Shape;236;p33"/>
            <p:cNvSpPr/>
            <p:nvPr/>
          </p:nvSpPr>
          <p:spPr>
            <a:xfrm>
              <a:off x="3600600" y="1170963"/>
              <a:ext cx="1942800" cy="1569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37" name="Google Shape;237;p33"/>
            <p:cNvSpPr txBox="1"/>
            <p:nvPr/>
          </p:nvSpPr>
          <p:spPr>
            <a:xfrm>
              <a:off x="3819007" y="1413581"/>
              <a:ext cx="1451699" cy="5664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100" b="1" dirty="0">
                  <a:solidFill>
                    <a:schemeClr val="accent6">
                      <a:lumMod val="10000"/>
                    </a:schemeClr>
                  </a:solidFill>
                </a:rPr>
                <a:t>QUALIFYING PROSPECTS</a:t>
              </a:r>
              <a:endParaRPr lang="en-US" sz="11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sp>
          <p:nvSpPr>
            <p:cNvPr id="238" name="Google Shape;238;p33"/>
            <p:cNvSpPr txBox="1"/>
            <p:nvPr/>
          </p:nvSpPr>
          <p:spPr>
            <a:xfrm>
              <a:off x="3665967" y="1928050"/>
              <a:ext cx="1812062" cy="4647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Turn prospects into leads by promoting your key assets and industry insight </a:t>
              </a:r>
              <a:endParaRPr sz="4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39" name="Google Shape;239;p33"/>
          <p:cNvGrpSpPr/>
          <p:nvPr/>
        </p:nvGrpSpPr>
        <p:grpSpPr>
          <a:xfrm>
            <a:off x="7018900" y="1797197"/>
            <a:ext cx="1645357" cy="1592202"/>
            <a:chOff x="5539816" y="1171213"/>
            <a:chExt cx="1942800" cy="1569600"/>
          </a:xfrm>
        </p:grpSpPr>
        <p:sp>
          <p:nvSpPr>
            <p:cNvPr id="240" name="Google Shape;240;p33"/>
            <p:cNvSpPr/>
            <p:nvPr/>
          </p:nvSpPr>
          <p:spPr>
            <a:xfrm flipH="1">
              <a:off x="5539816" y="1171213"/>
              <a:ext cx="1942800" cy="1569600"/>
            </a:xfrm>
            <a:prstGeom prst="round1Rect">
              <a:avLst>
                <a:gd name="adj" fmla="val 17446"/>
              </a:avLst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2CC"/>
                </a:solidFill>
              </a:endParaRPr>
            </a:p>
          </p:txBody>
        </p:sp>
        <p:sp>
          <p:nvSpPr>
            <p:cNvPr id="241" name="Google Shape;241;p33"/>
            <p:cNvSpPr txBox="1"/>
            <p:nvPr/>
          </p:nvSpPr>
          <p:spPr>
            <a:xfrm>
              <a:off x="5835499" y="1372535"/>
              <a:ext cx="1451698" cy="5583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>
                  <a:solidFill>
                    <a:schemeClr val="accent6">
                      <a:lumMod val="10000"/>
                    </a:schemeClr>
                  </a:solidFill>
                  <a:latin typeface="+mj-lt"/>
                  <a:ea typeface="Cambria"/>
                  <a:cs typeface="Cambria"/>
                  <a:sym typeface="Cambria"/>
                </a:rPr>
                <a:t>CUSTOMER INTERACTION</a:t>
              </a:r>
              <a:endParaRPr sz="1100" dirty="0">
                <a:solidFill>
                  <a:schemeClr val="accent6">
                    <a:lumMod val="10000"/>
                  </a:schemeClr>
                </a:solidFill>
                <a:latin typeface="+mj-lt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2" name="Google Shape;242;p33"/>
            <p:cNvSpPr txBox="1"/>
            <p:nvPr/>
          </p:nvSpPr>
          <p:spPr>
            <a:xfrm>
              <a:off x="5610820" y="1780404"/>
              <a:ext cx="1866711" cy="4698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Continue to engage prospects and customers by pairing your advertising opportunities with face-to-face contact at the </a:t>
              </a:r>
              <a:r>
                <a:rPr lang="en-US" sz="900" i="1" dirty="0">
                  <a:solidFill>
                    <a:schemeClr val="accent6">
                      <a:lumMod val="10000"/>
                    </a:schemeClr>
                  </a:solidFill>
                </a:rPr>
                <a:t>Forums</a:t>
              </a: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43" name="Google Shape;243;p33"/>
          <p:cNvGrpSpPr/>
          <p:nvPr/>
        </p:nvGrpSpPr>
        <p:grpSpPr>
          <a:xfrm>
            <a:off x="3166047" y="2421429"/>
            <a:ext cx="220524" cy="220524"/>
            <a:chOff x="3157188" y="909150"/>
            <a:chExt cx="470400" cy="470400"/>
          </a:xfrm>
        </p:grpSpPr>
        <p:sp>
          <p:nvSpPr>
            <p:cNvPr id="244" name="Google Shape;244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307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33"/>
          <p:cNvGrpSpPr/>
          <p:nvPr/>
        </p:nvGrpSpPr>
        <p:grpSpPr>
          <a:xfrm>
            <a:off x="5373529" y="1794067"/>
            <a:ext cx="1753520" cy="1589063"/>
            <a:chOff x="3600600" y="1170963"/>
            <a:chExt cx="1942800" cy="1569600"/>
          </a:xfrm>
        </p:grpSpPr>
        <p:sp>
          <p:nvSpPr>
            <p:cNvPr id="247" name="Google Shape;247;p33"/>
            <p:cNvSpPr/>
            <p:nvPr/>
          </p:nvSpPr>
          <p:spPr>
            <a:xfrm>
              <a:off x="3600600" y="1170963"/>
              <a:ext cx="1942800" cy="1569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48" name="Google Shape;248;p33"/>
            <p:cNvSpPr txBox="1"/>
            <p:nvPr/>
          </p:nvSpPr>
          <p:spPr>
            <a:xfrm>
              <a:off x="3769739" y="1381121"/>
              <a:ext cx="1451700" cy="5580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</a:rPr>
                <a:t>LEAD GENERATION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>
                  <a:solidFill>
                    <a:schemeClr val="bg1">
                      <a:lumMod val="50000"/>
                    </a:schemeClr>
                  </a:solidFill>
                  <a:latin typeface="Cambria"/>
                  <a:ea typeface="Cambria"/>
                  <a:cs typeface="Cambria"/>
                  <a:sym typeface="Cambria"/>
                </a:rPr>
                <a:t>	</a:t>
              </a:r>
              <a:endParaRPr sz="11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9" name="Google Shape;249;p33"/>
            <p:cNvSpPr txBox="1"/>
            <p:nvPr/>
          </p:nvSpPr>
          <p:spPr>
            <a:xfrm>
              <a:off x="3648248" y="1939121"/>
              <a:ext cx="1853678" cy="71759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Enrich your sales pipeline by funneling leads directly to your website or sales contact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50" name="Google Shape;250;p33"/>
          <p:cNvGrpSpPr/>
          <p:nvPr/>
        </p:nvGrpSpPr>
        <p:grpSpPr>
          <a:xfrm>
            <a:off x="2053345" y="1780796"/>
            <a:ext cx="1679019" cy="1613078"/>
            <a:chOff x="3560853" y="1170963"/>
            <a:chExt cx="1982547" cy="1569600"/>
          </a:xfrm>
        </p:grpSpPr>
        <p:sp>
          <p:nvSpPr>
            <p:cNvPr id="251" name="Google Shape;251;p33"/>
            <p:cNvSpPr/>
            <p:nvPr/>
          </p:nvSpPr>
          <p:spPr>
            <a:xfrm>
              <a:off x="3600600" y="1170963"/>
              <a:ext cx="1942800" cy="1569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52" name="Google Shape;252;p33"/>
            <p:cNvSpPr txBox="1"/>
            <p:nvPr/>
          </p:nvSpPr>
          <p:spPr>
            <a:xfrm>
              <a:off x="3819022" y="1413581"/>
              <a:ext cx="1451699" cy="5664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</a:rPr>
                <a:t>ESTABLISH AUTHORITY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sp>
          <p:nvSpPr>
            <p:cNvPr id="253" name="Google Shape;253;p33"/>
            <p:cNvSpPr txBox="1"/>
            <p:nvPr/>
          </p:nvSpPr>
          <p:spPr>
            <a:xfrm>
              <a:off x="3560853" y="1890080"/>
              <a:ext cx="1955583" cy="7188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Position your company as the go-to expert in the </a:t>
              </a:r>
              <a:r>
                <a:rPr lang="en-US" sz="900" dirty="0" err="1">
                  <a:solidFill>
                    <a:schemeClr val="accent6">
                      <a:lumMod val="10000"/>
                    </a:schemeClr>
                  </a:solidFill>
                </a:rPr>
                <a:t>NatGas</a:t>
              </a: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 market by promoting your expertise and solutions 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54" name="Google Shape;254;p33"/>
          <p:cNvGrpSpPr/>
          <p:nvPr/>
        </p:nvGrpSpPr>
        <p:grpSpPr>
          <a:xfrm>
            <a:off x="5265475" y="2421429"/>
            <a:ext cx="220524" cy="220524"/>
            <a:chOff x="3157188" y="909150"/>
            <a:chExt cx="470400" cy="470400"/>
          </a:xfrm>
        </p:grpSpPr>
        <p:sp>
          <p:nvSpPr>
            <p:cNvPr id="255" name="Google Shape;255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33"/>
          <p:cNvGrpSpPr/>
          <p:nvPr/>
        </p:nvGrpSpPr>
        <p:grpSpPr>
          <a:xfrm>
            <a:off x="3619988" y="2421429"/>
            <a:ext cx="220524" cy="220524"/>
            <a:chOff x="3157188" y="909150"/>
            <a:chExt cx="470400" cy="470400"/>
          </a:xfrm>
        </p:grpSpPr>
        <p:sp>
          <p:nvSpPr>
            <p:cNvPr id="258" name="Google Shape;258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33"/>
          <p:cNvGrpSpPr/>
          <p:nvPr/>
        </p:nvGrpSpPr>
        <p:grpSpPr>
          <a:xfrm>
            <a:off x="6910975" y="2421429"/>
            <a:ext cx="220524" cy="220524"/>
            <a:chOff x="3157188" y="909150"/>
            <a:chExt cx="470400" cy="470400"/>
          </a:xfrm>
        </p:grpSpPr>
        <p:sp>
          <p:nvSpPr>
            <p:cNvPr id="261" name="Google Shape;261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33"/>
          <p:cNvGrpSpPr/>
          <p:nvPr/>
        </p:nvGrpSpPr>
        <p:grpSpPr>
          <a:xfrm>
            <a:off x="1974500" y="2421429"/>
            <a:ext cx="220524" cy="220524"/>
            <a:chOff x="3157188" y="909150"/>
            <a:chExt cx="470400" cy="470400"/>
          </a:xfrm>
        </p:grpSpPr>
        <p:sp>
          <p:nvSpPr>
            <p:cNvPr id="264" name="Google Shape;264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38291" y="3379722"/>
            <a:ext cx="8229380" cy="1057439"/>
            <a:chOff x="1660800" y="2723938"/>
            <a:chExt cx="5822400" cy="1248600"/>
          </a:xfrm>
        </p:grpSpPr>
        <p:sp>
          <p:nvSpPr>
            <p:cNvPr id="267" name="Google Shape;267;p33"/>
            <p:cNvSpPr/>
            <p:nvPr/>
          </p:nvSpPr>
          <p:spPr>
            <a:xfrm rot="10800000">
              <a:off x="1660800" y="2723938"/>
              <a:ext cx="5822400" cy="1248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68" name="Google Shape;268;p33"/>
            <p:cNvSpPr txBox="1"/>
            <p:nvPr/>
          </p:nvSpPr>
          <p:spPr>
            <a:xfrm>
              <a:off x="1951771" y="2978760"/>
              <a:ext cx="5280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chemeClr val="dk1"/>
                  </a:solidFill>
                  <a:latin typeface="+mn-lt"/>
                  <a:ea typeface="Cambria"/>
                  <a:cs typeface="Cambria"/>
                  <a:sym typeface="Cambria"/>
                </a:rPr>
                <a:t>Complete Audience Activation</a:t>
              </a:r>
              <a:endParaRPr sz="3000" dirty="0">
                <a:solidFill>
                  <a:schemeClr val="dk1"/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2AA993D-74E0-314B-87F9-C707B1B5C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8" y="165363"/>
            <a:ext cx="1490441" cy="5148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E885A8C-823D-F447-93B7-A32C5588A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00" y="156637"/>
            <a:ext cx="1912470" cy="476047"/>
          </a:xfrm>
          <a:prstGeom prst="rect">
            <a:avLst/>
          </a:prstGeom>
        </p:spPr>
      </p:pic>
      <p:sp>
        <p:nvSpPr>
          <p:cNvPr id="45" name="Google Shape;149;p27">
            <a:extLst>
              <a:ext uri="{FF2B5EF4-FFF2-40B4-BE49-F238E27FC236}">
                <a16:creationId xmlns:a16="http://schemas.microsoft.com/office/drawing/2014/main" id="{2824EA68-19FD-4A46-BA0B-9AA718533F31}"/>
              </a:ext>
            </a:extLst>
          </p:cNvPr>
          <p:cNvSpPr txBox="1"/>
          <p:nvPr/>
        </p:nvSpPr>
        <p:spPr>
          <a:xfrm>
            <a:off x="6377830" y="89368"/>
            <a:ext cx="2698800" cy="5433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50;p27">
            <a:extLst>
              <a:ext uri="{FF2B5EF4-FFF2-40B4-BE49-F238E27FC236}">
                <a16:creationId xmlns:a16="http://schemas.microsoft.com/office/drawing/2014/main" id="{BE1FE748-542A-034E-991A-ECBD85F512BB}"/>
              </a:ext>
            </a:extLst>
          </p:cNvPr>
          <p:cNvSpPr/>
          <p:nvPr/>
        </p:nvSpPr>
        <p:spPr>
          <a:xfrm>
            <a:off x="5740099" y="194973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GOAL</a:t>
            </a:r>
            <a:endParaRPr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Google Shape;162;p27">
            <a:extLst>
              <a:ext uri="{FF2B5EF4-FFF2-40B4-BE49-F238E27FC236}">
                <a16:creationId xmlns:a16="http://schemas.microsoft.com/office/drawing/2014/main" id="{88413E1C-5CAD-F74D-A2B8-4C36EB325F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181" b="94947"/>
          <a:stretch/>
        </p:blipFill>
        <p:spPr>
          <a:xfrm>
            <a:off x="-10495" y="727352"/>
            <a:ext cx="9125325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185531-A596-13FB-BB6B-953A83B5D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0512" y="163759"/>
            <a:ext cx="1411876" cy="5504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/>
          <p:nvPr/>
        </p:nvSpPr>
        <p:spPr>
          <a:xfrm>
            <a:off x="6182462" y="1984484"/>
            <a:ext cx="2377403" cy="2294661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7"/>
          <p:cNvSpPr/>
          <p:nvPr/>
        </p:nvSpPr>
        <p:spPr>
          <a:xfrm>
            <a:off x="3262295" y="1959137"/>
            <a:ext cx="2571900" cy="2311286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7"/>
          <p:cNvSpPr/>
          <p:nvPr/>
        </p:nvSpPr>
        <p:spPr>
          <a:xfrm>
            <a:off x="384824" y="1956583"/>
            <a:ext cx="2571900" cy="2311287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7"/>
          <p:cNvSpPr txBox="1"/>
          <p:nvPr/>
        </p:nvSpPr>
        <p:spPr>
          <a:xfrm>
            <a:off x="6149325" y="224400"/>
            <a:ext cx="2698800" cy="599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/>
          <p:nvPr/>
        </p:nvSpPr>
        <p:spPr>
          <a:xfrm>
            <a:off x="5522300" y="385913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</a:t>
            </a:r>
            <a:r>
              <a:rPr lang="en" sz="2000" b="1" i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FORUMS</a:t>
            </a:r>
            <a:endParaRPr i="1"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Google Shape;151;p27"/>
          <p:cNvSpPr txBox="1"/>
          <p:nvPr/>
        </p:nvSpPr>
        <p:spPr>
          <a:xfrm>
            <a:off x="1365330" y="1078982"/>
            <a:ext cx="6365830" cy="95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</a:pPr>
            <a:r>
              <a:rPr lang="en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Where the Natural Gas Industry gathers</a:t>
            </a:r>
          </a:p>
          <a:p>
            <a:pPr lvl="0" algn="ctr">
              <a:lnSpc>
                <a:spcPct val="110000"/>
              </a:lnSpc>
              <a:buClr>
                <a:srgbClr val="404040"/>
              </a:buClr>
              <a:buSzPts val="1400"/>
            </a:pPr>
            <a:r>
              <a:rPr lang="en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for networking, insight and deal-making</a:t>
            </a:r>
            <a:br>
              <a:rPr lang="en" sz="2400" b="1" dirty="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2400" b="1" dirty="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27"/>
          <p:cNvSpPr txBox="1"/>
          <p:nvPr/>
        </p:nvSpPr>
        <p:spPr>
          <a:xfrm>
            <a:off x="369716" y="1908495"/>
            <a:ext cx="2608213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6 NATURAL </a:t>
            </a:r>
            <a:b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GAS EVENTS</a:t>
            </a:r>
            <a:endParaRPr sz="2000" b="1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3412295" y="2089604"/>
            <a:ext cx="22719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ONLINE</a:t>
            </a:r>
            <a:endParaRPr sz="2000" b="1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6294350" y="1956583"/>
            <a:ext cx="22719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</a:t>
            </a:r>
            <a:r>
              <a:rPr lang="en" sz="1900" b="1" i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FORUMS</a:t>
            </a:r>
            <a: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b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ARE TRUSTED</a:t>
            </a:r>
            <a:endParaRPr sz="1900" b="1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360683" y="2729537"/>
            <a:ext cx="2617246" cy="14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Through our 6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regional 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conferences, our audience learns of our event sponsors/partners and their services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via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rogram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articipation,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K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iosks,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S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ponsorship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ecognition, and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O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n-site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romotion.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We provide v</a:t>
            </a:r>
            <a:r>
              <a:rPr lang="en-US" sz="1100" dirty="0">
                <a:solidFill>
                  <a:schemeClr val="bg1"/>
                </a:solidFill>
              </a:rPr>
              <a:t>ast networking opportunities to give you access to your clients, prospects, and peers</a:t>
            </a:r>
            <a:r>
              <a:rPr lang="en-US" sz="1050" dirty="0">
                <a:solidFill>
                  <a:schemeClr val="bg1"/>
                </a:solidFill>
              </a:rPr>
              <a:t>.</a:t>
            </a:r>
            <a:endParaRPr sz="1050" dirty="0">
              <a:solidFill>
                <a:schemeClr val="bg1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3262295" y="2800545"/>
            <a:ext cx="2571900" cy="12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Through online engagement, the Forums keeps our digital subscriber base of +30,000 natural gas industry professionals informed about our </a:t>
            </a:r>
            <a:r>
              <a:rPr lang="en" sz="1100" i="1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Forums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S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ponsors,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artners, and the latest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I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ndustry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N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ews.</a:t>
            </a:r>
            <a:endParaRPr sz="1100" dirty="0">
              <a:solidFill>
                <a:srgbClr val="FFFFFF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6235213" y="2818408"/>
            <a:ext cx="2271900" cy="14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" sz="1100" dirty="0">
                <a:solidFill>
                  <a:srgbClr val="FFFFFF"/>
                </a:solidFill>
                <a:latin typeface="+mn-lt"/>
                <a:ea typeface="Cambria"/>
                <a:cs typeface="Cambria"/>
                <a:sym typeface="Cambria"/>
              </a:rPr>
              <a:t>Since 1988, we have been delivering conferences dedicated to bringing the natural gas industry together 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Cambria"/>
                <a:cs typeface="Cambria"/>
                <a:sym typeface="Cambria"/>
              </a:rPr>
              <a:t>to network, share insight </a:t>
            </a:r>
            <a:r>
              <a:rPr lang="en-US" sz="1100" dirty="0">
                <a:solidFill>
                  <a:schemeClr val="bg1"/>
                </a:solidFill>
              </a:rPr>
              <a:t>and do real business.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/>
              <a:t> </a:t>
            </a:r>
            <a:endParaRPr sz="1100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9" name="Google Shape;159;p27"/>
          <p:cNvCxnSpPr/>
          <p:nvPr/>
        </p:nvCxnSpPr>
        <p:spPr>
          <a:xfrm flipH="1">
            <a:off x="669326" y="2711598"/>
            <a:ext cx="1960200" cy="9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" name="Google Shape;160;p27"/>
          <p:cNvCxnSpPr/>
          <p:nvPr/>
        </p:nvCxnSpPr>
        <p:spPr>
          <a:xfrm flipH="1">
            <a:off x="3597379" y="2728046"/>
            <a:ext cx="1960200" cy="9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27"/>
          <p:cNvCxnSpPr/>
          <p:nvPr/>
        </p:nvCxnSpPr>
        <p:spPr>
          <a:xfrm>
            <a:off x="6455750" y="2728046"/>
            <a:ext cx="1949100" cy="9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r="2181" b="94947"/>
          <a:stretch/>
        </p:blipFill>
        <p:spPr>
          <a:xfrm>
            <a:off x="0" y="938223"/>
            <a:ext cx="9144000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78AFE6-B49C-C646-B10D-86CA24B7D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1" y="309221"/>
            <a:ext cx="1490441" cy="5148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C8E511-3B1C-884E-95E2-C75912574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966" y="328636"/>
            <a:ext cx="1912470" cy="476047"/>
          </a:xfrm>
          <a:prstGeom prst="rect">
            <a:avLst/>
          </a:prstGeom>
        </p:spPr>
      </p:pic>
      <p:sp>
        <p:nvSpPr>
          <p:cNvPr id="22" name="Google Shape;151;p27">
            <a:extLst>
              <a:ext uri="{FF2B5EF4-FFF2-40B4-BE49-F238E27FC236}">
                <a16:creationId xmlns:a16="http://schemas.microsoft.com/office/drawing/2014/main" id="{A3ABE01C-3645-404D-AC85-D67C12A3D70B}"/>
              </a:ext>
            </a:extLst>
          </p:cNvPr>
          <p:cNvSpPr txBox="1"/>
          <p:nvPr/>
        </p:nvSpPr>
        <p:spPr>
          <a:xfrm>
            <a:off x="-139705" y="4366393"/>
            <a:ext cx="9423409" cy="64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10000"/>
              </a:lnSpc>
              <a:buClr>
                <a:srgbClr val="404040"/>
              </a:buClr>
              <a:buSzPts val="14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6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Forums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 total – each with regional focus: </a:t>
            </a:r>
          </a:p>
          <a:p>
            <a:pPr lvl="0" algn="ctr">
              <a:lnSpc>
                <a:spcPct val="110000"/>
              </a:lnSpc>
              <a:buClr>
                <a:srgbClr val="404040"/>
              </a:buClr>
              <a:buSzPts val="14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Southeast, Northeast, Rockies &amp; West, Mid-Continent, Gulf Coast,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NatGas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 To Power</a:t>
            </a:r>
            <a:endParaRPr sz="1600" b="1" dirty="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8CA81-F6E8-C3E9-09B4-B26C8136E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295" y="351021"/>
            <a:ext cx="1337970" cy="521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17E984-B60F-FC4A-8F77-129F2A991E83}"/>
              </a:ext>
            </a:extLst>
          </p:cNvPr>
          <p:cNvSpPr txBox="1"/>
          <p:nvPr/>
        </p:nvSpPr>
        <p:spPr>
          <a:xfrm>
            <a:off x="9337" y="4845107"/>
            <a:ext cx="91440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We are committed to helping our event partners/sponsors connect with their target clients</a:t>
            </a:r>
            <a:r>
              <a:rPr lang="en-US" sz="1050" b="1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C442E-DA6F-1745-A5D1-1C8969E938A7}"/>
              </a:ext>
            </a:extLst>
          </p:cNvPr>
          <p:cNvSpPr txBox="1"/>
          <p:nvPr/>
        </p:nvSpPr>
        <p:spPr>
          <a:xfrm>
            <a:off x="-407234" y="2473728"/>
            <a:ext cx="4137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</a:rPr>
              <a:t>FORUMS</a:t>
            </a:r>
            <a:r>
              <a:rPr lang="en-US" sz="2000" b="1" dirty="0">
                <a:solidFill>
                  <a:srgbClr val="002060"/>
                </a:solidFill>
              </a:rPr>
              <a:t> AUDIENCE:</a:t>
            </a:r>
          </a:p>
        </p:txBody>
      </p:sp>
      <p:pic>
        <p:nvPicPr>
          <p:cNvPr id="10" name="Google Shape;162;p27">
            <a:extLst>
              <a:ext uri="{FF2B5EF4-FFF2-40B4-BE49-F238E27FC236}">
                <a16:creationId xmlns:a16="http://schemas.microsoft.com/office/drawing/2014/main" id="{5E03664C-47EB-7D42-B8D1-27C6364404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181" b="94947"/>
          <a:stretch/>
        </p:blipFill>
        <p:spPr>
          <a:xfrm>
            <a:off x="9337" y="2275952"/>
            <a:ext cx="9125325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AA56DE-B3A7-BD40-A498-AFC02AF12036}"/>
              </a:ext>
            </a:extLst>
          </p:cNvPr>
          <p:cNvSpPr txBox="1"/>
          <p:nvPr/>
        </p:nvSpPr>
        <p:spPr>
          <a:xfrm>
            <a:off x="3149560" y="2469237"/>
            <a:ext cx="51926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Titles of key players who attend the </a:t>
            </a:r>
            <a:r>
              <a:rPr lang="en-US" sz="1100" b="1" i="1" dirty="0">
                <a:solidFill>
                  <a:srgbClr val="002060"/>
                </a:solidFill>
              </a:rPr>
              <a:t>Forums</a:t>
            </a:r>
            <a:r>
              <a:rPr lang="en-US" sz="1100" b="1" dirty="0">
                <a:solidFill>
                  <a:srgbClr val="002060"/>
                </a:solidFill>
              </a:rPr>
              <a:t>, read our Content and interact with our Sponsors. Many have significant purchase authority/influence.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985E2-730E-A348-B06D-DAF4B978CDCE}"/>
              </a:ext>
            </a:extLst>
          </p:cNvPr>
          <p:cNvSpPr/>
          <p:nvPr/>
        </p:nvSpPr>
        <p:spPr>
          <a:xfrm>
            <a:off x="2069843" y="2992868"/>
            <a:ext cx="2159434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Lead Analyst – Energy Buyer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VP, Origination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Senior Process Engineering Manager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Sr. Gas Representative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Head of Energy Supply Services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President, Business Development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Natural Gas Analyst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Scheduler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10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AFC107-F230-B245-B06B-9AF8B58B5F0A}"/>
              </a:ext>
            </a:extLst>
          </p:cNvPr>
          <p:cNvSpPr/>
          <p:nvPr/>
        </p:nvSpPr>
        <p:spPr>
          <a:xfrm>
            <a:off x="118307" y="2994308"/>
            <a:ext cx="1940639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CEO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President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Gas Trader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Manager, Gas Supply &amp; Transportation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Manager, Gas Supply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Managing Director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Business Development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Director, Gas Supply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Marketing Director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10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FED72B-4AD2-1F41-BDDF-ADE592CC7EB0}"/>
              </a:ext>
            </a:extLst>
          </p:cNvPr>
          <p:cNvSpPr/>
          <p:nvPr/>
        </p:nvSpPr>
        <p:spPr>
          <a:xfrm>
            <a:off x="4122575" y="3001448"/>
            <a:ext cx="2528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Manager, Gas Acquisition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President, Administration &amp; Finance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Energy Supply Analyst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VP, Midstream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Customer Success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Sales Manager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Partner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Export Manager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Gas Marketing Representative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Head of North American Natural Gas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59D10A-7925-D444-BB7B-249460B611A0}"/>
              </a:ext>
            </a:extLst>
          </p:cNvPr>
          <p:cNvSpPr/>
          <p:nvPr/>
        </p:nvSpPr>
        <p:spPr>
          <a:xfrm>
            <a:off x="6617485" y="2992868"/>
            <a:ext cx="269745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Market Originator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Commodity Buyer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Senior Gas Trader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VP Cameron LNG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Mexico Correspondent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Senior Adviser for Mexico &amp; Central America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Reporter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Editor, Mexico Energy Report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Director, Mexico Institute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President, West &amp; Mexico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9165C-49D0-4448-824A-D1D80FAA8686}"/>
              </a:ext>
            </a:extLst>
          </p:cNvPr>
          <p:cNvSpPr txBox="1"/>
          <p:nvPr/>
        </p:nvSpPr>
        <p:spPr>
          <a:xfrm>
            <a:off x="64944" y="1871490"/>
            <a:ext cx="143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Monthly</a:t>
            </a:r>
            <a:br>
              <a:rPr lang="en-US" sz="1200" b="1" dirty="0">
                <a:solidFill>
                  <a:srgbClr val="002060"/>
                </a:solidFill>
              </a:rPr>
            </a:br>
            <a:r>
              <a:rPr lang="en-US" sz="1200" b="1" dirty="0">
                <a:solidFill>
                  <a:srgbClr val="002060"/>
                </a:solidFill>
              </a:rPr>
              <a:t>Website Visitors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726CD1-0BAB-AC41-8865-35D8E6C48F12}"/>
              </a:ext>
            </a:extLst>
          </p:cNvPr>
          <p:cNvSpPr txBox="1"/>
          <p:nvPr/>
        </p:nvSpPr>
        <p:spPr>
          <a:xfrm>
            <a:off x="1745752" y="1871490"/>
            <a:ext cx="143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Monthly</a:t>
            </a:r>
            <a:br>
              <a:rPr lang="en-US" sz="1200" b="1" dirty="0">
                <a:solidFill>
                  <a:srgbClr val="002060"/>
                </a:solidFill>
              </a:rPr>
            </a:br>
            <a:r>
              <a:rPr lang="en-US" sz="1200" b="1" dirty="0">
                <a:solidFill>
                  <a:srgbClr val="002060"/>
                </a:solidFill>
              </a:rPr>
              <a:t>Webpage Views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5A83BD-3B71-E040-B454-993A43199FFC}"/>
              </a:ext>
            </a:extLst>
          </p:cNvPr>
          <p:cNvSpPr txBox="1"/>
          <p:nvPr/>
        </p:nvSpPr>
        <p:spPr>
          <a:xfrm>
            <a:off x="3455229" y="1875512"/>
            <a:ext cx="143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Known Digital Subscribers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D0B35E-5204-0440-89AA-69096919A4C6}"/>
              </a:ext>
            </a:extLst>
          </p:cNvPr>
          <p:cNvSpPr txBox="1"/>
          <p:nvPr/>
        </p:nvSpPr>
        <p:spPr>
          <a:xfrm>
            <a:off x="6965408" y="1854947"/>
            <a:ext cx="182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Total Annual Conference Attendees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1C0E1A-89D8-1244-8CC2-E3D3588F4E9E}"/>
              </a:ext>
            </a:extLst>
          </p:cNvPr>
          <p:cNvSpPr txBox="1"/>
          <p:nvPr/>
        </p:nvSpPr>
        <p:spPr>
          <a:xfrm>
            <a:off x="5023892" y="1862027"/>
            <a:ext cx="200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LinkedIn, Facebook &amp; Twitter Followers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68F2B-A4F2-D34D-8CDA-7E7F8880C793}"/>
              </a:ext>
            </a:extLst>
          </p:cNvPr>
          <p:cNvSpPr txBox="1"/>
          <p:nvPr/>
        </p:nvSpPr>
        <p:spPr>
          <a:xfrm>
            <a:off x="7184733" y="775103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2,000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2827A3-0990-E24A-9617-507A00F122D3}"/>
              </a:ext>
            </a:extLst>
          </p:cNvPr>
          <p:cNvSpPr txBox="1"/>
          <p:nvPr/>
        </p:nvSpPr>
        <p:spPr>
          <a:xfrm>
            <a:off x="5216248" y="794584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5,000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454AE6-AC8E-8D4B-B96E-C037F0654AB6}"/>
              </a:ext>
            </a:extLst>
          </p:cNvPr>
          <p:cNvSpPr txBox="1"/>
          <p:nvPr/>
        </p:nvSpPr>
        <p:spPr>
          <a:xfrm>
            <a:off x="3405370" y="756149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30,000+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BE2E65-EC28-604D-A497-068B4D5D5B8A}"/>
              </a:ext>
            </a:extLst>
          </p:cNvPr>
          <p:cNvSpPr txBox="1"/>
          <p:nvPr/>
        </p:nvSpPr>
        <p:spPr>
          <a:xfrm>
            <a:off x="1528976" y="745003"/>
            <a:ext cx="1895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33,000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329C0B-1D1C-3141-94C1-5C3907984FDD}"/>
              </a:ext>
            </a:extLst>
          </p:cNvPr>
          <p:cNvSpPr txBox="1"/>
          <p:nvPr/>
        </p:nvSpPr>
        <p:spPr>
          <a:xfrm>
            <a:off x="64943" y="741974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10,200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7EB9500-46F2-AD47-9026-012FD0438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662" y="1082238"/>
            <a:ext cx="1325645" cy="8267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69CFBC-7BD1-C642-8B20-67C646F4F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777" y="1142083"/>
            <a:ext cx="1050672" cy="7088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58370D-FEE6-D847-B3AB-94AB86878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90" y="1072830"/>
            <a:ext cx="809246" cy="8092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B7D838-D30D-1F4E-85E8-939E63832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079" y="1072830"/>
            <a:ext cx="809246" cy="809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A4203-52B1-D640-B048-FA4D3F09B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693" y="1172556"/>
            <a:ext cx="873804" cy="6336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B4529A-D7EF-1546-9C1D-C86C1507CA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119" y="1156741"/>
            <a:ext cx="600355" cy="600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1EA07-D1EE-C04A-889A-DE7EA0540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1752" y="1072830"/>
            <a:ext cx="791467" cy="7914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5517FC-79D0-584A-9559-5D3402A4CE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7" y="89551"/>
            <a:ext cx="1490441" cy="5148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A51F20-38E2-5B4B-B0A5-848F97811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1759" y="128383"/>
            <a:ext cx="1912470" cy="476047"/>
          </a:xfrm>
          <a:prstGeom prst="rect">
            <a:avLst/>
          </a:prstGeom>
        </p:spPr>
      </p:pic>
      <p:sp>
        <p:nvSpPr>
          <p:cNvPr id="35" name="Google Shape;149;p27">
            <a:extLst>
              <a:ext uri="{FF2B5EF4-FFF2-40B4-BE49-F238E27FC236}">
                <a16:creationId xmlns:a16="http://schemas.microsoft.com/office/drawing/2014/main" id="{83171C14-F381-CF4F-BD63-6F9134ABF3F7}"/>
              </a:ext>
            </a:extLst>
          </p:cNvPr>
          <p:cNvSpPr txBox="1"/>
          <p:nvPr/>
        </p:nvSpPr>
        <p:spPr>
          <a:xfrm>
            <a:off x="6356725" y="53080"/>
            <a:ext cx="2698800" cy="5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50;p27">
            <a:extLst>
              <a:ext uri="{FF2B5EF4-FFF2-40B4-BE49-F238E27FC236}">
                <a16:creationId xmlns:a16="http://schemas.microsoft.com/office/drawing/2014/main" id="{513B2553-F7BC-6C4E-939A-C24506F56DE9}"/>
              </a:ext>
            </a:extLst>
          </p:cNvPr>
          <p:cNvSpPr/>
          <p:nvPr/>
        </p:nvSpPr>
        <p:spPr>
          <a:xfrm>
            <a:off x="5710204" y="218929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algn="ctr">
              <a:lnSpc>
                <a:spcPct val="80000"/>
              </a:lnSpc>
            </a:pPr>
            <a:r>
              <a:rPr lang="en-US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FORUMS</a:t>
            </a:r>
            <a:endParaRPr lang="en-US" sz="2000"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F8222-DE35-9BAD-9C97-E34ADC0931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888" y="134163"/>
            <a:ext cx="1325645" cy="5168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1"/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0" y="596300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1"/>
          <p:cNvSpPr txBox="1"/>
          <p:nvPr/>
        </p:nvSpPr>
        <p:spPr>
          <a:xfrm>
            <a:off x="0" y="1006134"/>
            <a:ext cx="9224609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Forum</a:t>
            </a:r>
            <a:r>
              <a:rPr lang="en-US" sz="1200" b="1" dirty="0">
                <a:solidFill>
                  <a:srgbClr val="002060"/>
                </a:solidFill>
              </a:rPr>
              <a:t> attendees represent experts and key industry authorities from top Natural Gas Industry players, including:</a:t>
            </a:r>
            <a:endParaRPr sz="1200" b="1" dirty="0">
              <a:solidFill>
                <a:srgbClr val="002060"/>
              </a:solidFill>
              <a:highlight>
                <a:srgbClr val="FFFF00"/>
              </a:highlight>
              <a:latin typeface="+mn-lt"/>
              <a:ea typeface="Average"/>
              <a:cs typeface="Average"/>
              <a:sym typeface="Average"/>
            </a:endParaRPr>
          </a:p>
        </p:txBody>
      </p:sp>
      <p:sp>
        <p:nvSpPr>
          <p:cNvPr id="213" name="Google Shape;213;p31"/>
          <p:cNvSpPr txBox="1"/>
          <p:nvPr/>
        </p:nvSpPr>
        <p:spPr>
          <a:xfrm>
            <a:off x="0" y="731566"/>
            <a:ext cx="3407434" cy="42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Our Audience = Your Prospects</a:t>
            </a:r>
            <a:r>
              <a:rPr lang="en" b="1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!</a:t>
            </a:r>
            <a:endParaRPr b="1" dirty="0">
              <a:solidFill>
                <a:srgbClr val="073763"/>
              </a:solidFill>
              <a:latin typeface="+mn-lt"/>
              <a:ea typeface="Average"/>
              <a:cs typeface="Average"/>
              <a:sym typeface="Average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157260" y="1317501"/>
            <a:ext cx="2730900" cy="30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Alliance Pipeline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American Petroleum Institute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Atlantic Coast Pipeline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Bank of America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BP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Cacheaux</a:t>
            </a: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 Cavazos &amp; Newton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CenterPoint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Chart, Inc.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Chevron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Certarus</a:t>
            </a:r>
            <a:endParaRPr lang="en-US" sz="950" dirty="0">
              <a:solidFill>
                <a:srgbClr val="002060"/>
              </a:solidFill>
              <a:latin typeface="+mn-lt"/>
              <a:ea typeface="Average"/>
              <a:cs typeface="Average"/>
              <a:sym typeface="Average"/>
            </a:endParaRP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Cleveland Advisory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ConocoPhillips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CX Markets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Constellation, An Exelon Company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Direct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Dominion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DTN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EDF Trading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Emera Energy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EMEX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Enable Midstream Partners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Enbridge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ENGIE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Euler Hermes Energy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ea typeface="Average"/>
                <a:cs typeface="Average"/>
                <a:sym typeface="Average"/>
              </a:rPr>
              <a:t>FIS</a:t>
            </a:r>
          </a:p>
          <a:p>
            <a:pPr>
              <a:buClr>
                <a:srgbClr val="073763"/>
              </a:buClr>
              <a:buSzPts val="1100"/>
            </a:pPr>
            <a:endParaRPr lang="en-US" sz="950" dirty="0">
              <a:solidFill>
                <a:srgbClr val="073763"/>
              </a:solidFill>
              <a:ea typeface="Average"/>
              <a:cs typeface="Average"/>
              <a:sym typeface="Average"/>
            </a:endParaRP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73763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1050" dirty="0">
              <a:solidFill>
                <a:srgbClr val="073763"/>
              </a:solidFill>
              <a:ea typeface="Average"/>
              <a:cs typeface="Average"/>
              <a:sym typeface="Average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</a:pPr>
            <a:endParaRPr lang="en-US" sz="1100" dirty="0">
              <a:solidFill>
                <a:srgbClr val="002060"/>
              </a:solidFill>
              <a:latin typeface="+mn-lt"/>
              <a:ea typeface="Average"/>
              <a:cs typeface="Average"/>
              <a:sym typeface="Average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</a:pPr>
            <a:endParaRPr sz="1100" dirty="0">
              <a:solidFill>
                <a:srgbClr val="002060"/>
              </a:solidFill>
              <a:latin typeface="+mn-lt"/>
              <a:ea typeface="Average"/>
              <a:cs typeface="Average"/>
              <a:sym typeface="Averag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3103311" y="1174856"/>
            <a:ext cx="3098604" cy="30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73763"/>
              </a:buClr>
              <a:buSzPts val="1100"/>
            </a:pPr>
            <a:endParaRPr lang="en-US" sz="950" dirty="0">
              <a:solidFill>
                <a:srgbClr val="073763"/>
              </a:solidFill>
              <a:latin typeface="+mn-lt"/>
              <a:ea typeface="Average"/>
              <a:cs typeface="Average"/>
              <a:sym typeface="Average"/>
            </a:endParaRP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GazMetro</a:t>
            </a: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 Liquefied Natural Gas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Golden Pass LNG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ICE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ICIS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IHS Markit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ION Commodities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Iroquois Gas Transmission System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irthSolutions</a:t>
            </a:r>
            <a:endParaRPr lang="en-US" sz="950" dirty="0">
              <a:solidFill>
                <a:srgbClr val="073763"/>
              </a:solidFill>
              <a:latin typeface="+mn-lt"/>
              <a:ea typeface="Average"/>
              <a:cs typeface="Average"/>
              <a:sym typeface="Average"/>
            </a:endParaRP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Latitude Technologies, An ESG Company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LCM Commodities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LNG Limited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Macquarie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Marlin Gas Services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Millennium Pipeline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Morgan Stanley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National Fuel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NatGasHub.com</a:t>
            </a:r>
            <a:endParaRPr lang="en-US" sz="9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Natural Gas Intelligence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NG Advantage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nGenue</a:t>
            </a: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 Retail Energy Systems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Nextera</a:t>
            </a: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 Energy Marketing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NiCHe</a:t>
            </a:r>
            <a:endParaRPr lang="en-US" sz="9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Nikkiso </a:t>
            </a:r>
            <a:r>
              <a:rPr lang="en-US" sz="950" dirty="0" err="1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Cosmodyne</a:t>
            </a:r>
            <a:endParaRPr lang="en-US" sz="9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ODIN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Osaka Gas USA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950" b="1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lvl="0">
              <a:buClr>
                <a:srgbClr val="073763"/>
              </a:buClr>
              <a:buSzPts val="1100"/>
            </a:pPr>
            <a:endParaRPr lang="en-US" sz="11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endParaRPr sz="11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6201915" y="1338445"/>
            <a:ext cx="2730900" cy="30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Pembina Pipeline</a:t>
            </a:r>
            <a:endParaRPr lang="en-US" sz="950" dirty="0">
              <a:solidFill>
                <a:srgbClr val="002060"/>
              </a:solidFill>
              <a:latin typeface="+mj-lt"/>
              <a:ea typeface="Average"/>
              <a:cs typeface="Average"/>
              <a:sym typeface="Average"/>
            </a:endParaRP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Pivotal LNG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Quantum Fuel Systems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Quorum Software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RBN Energy LLC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Repsol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REVLNG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Rise Solutions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 err="1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RJO’Brien</a:t>
            </a:r>
            <a:endParaRPr lang="en-US" sz="950" dirty="0">
              <a:solidFill>
                <a:srgbClr val="002060"/>
              </a:solidFill>
              <a:latin typeface="+mj-lt"/>
              <a:ea typeface="Average"/>
              <a:cs typeface="Average"/>
              <a:sym typeface="Average"/>
            </a:endParaRP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S&amp;P Global Platts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Sempra LNG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Sequent Energy Management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Shell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Southern Natural Gas Company, L.L.C.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Spire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Stabilis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Stagecoach Gas Services LLC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Tallgrass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TC Energy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Tellurian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Tenaska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Thigpen Solutions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Trellis Energy Software Solutions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Venture Global LNG</a:t>
            </a:r>
          </a:p>
          <a:p>
            <a:pPr marL="182880" lvl="0" indent="-207009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950" dirty="0">
                <a:solidFill>
                  <a:srgbClr val="002060"/>
                </a:solidFill>
                <a:latin typeface="+mj-lt"/>
                <a:ea typeface="Average"/>
                <a:cs typeface="Average"/>
                <a:sym typeface="Average"/>
              </a:rPr>
              <a:t>Williams</a:t>
            </a:r>
            <a:endParaRPr sz="1050" dirty="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234DB-25BB-904F-BB02-C16006D5B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9" y="74582"/>
            <a:ext cx="1490441" cy="514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00FBB-37F6-104E-812E-7BB60648F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417" y="89033"/>
            <a:ext cx="1912470" cy="476047"/>
          </a:xfrm>
          <a:prstGeom prst="rect">
            <a:avLst/>
          </a:prstGeom>
        </p:spPr>
      </p:pic>
      <p:sp>
        <p:nvSpPr>
          <p:cNvPr id="12" name="Google Shape;149;p27">
            <a:extLst>
              <a:ext uri="{FF2B5EF4-FFF2-40B4-BE49-F238E27FC236}">
                <a16:creationId xmlns:a16="http://schemas.microsoft.com/office/drawing/2014/main" id="{775BB828-51CF-204C-92A7-45800DFAF759}"/>
              </a:ext>
            </a:extLst>
          </p:cNvPr>
          <p:cNvSpPr txBox="1"/>
          <p:nvPr/>
        </p:nvSpPr>
        <p:spPr>
          <a:xfrm>
            <a:off x="6258375" y="27343"/>
            <a:ext cx="2698800" cy="562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0;p27">
            <a:extLst>
              <a:ext uri="{FF2B5EF4-FFF2-40B4-BE49-F238E27FC236}">
                <a16:creationId xmlns:a16="http://schemas.microsoft.com/office/drawing/2014/main" id="{0E7BF057-1AA3-DC4D-861B-D2C5C07500BE}"/>
              </a:ext>
            </a:extLst>
          </p:cNvPr>
          <p:cNvSpPr/>
          <p:nvPr/>
        </p:nvSpPr>
        <p:spPr>
          <a:xfrm>
            <a:off x="5693433" y="170906"/>
            <a:ext cx="3639923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QUALITY AUDIENCE</a:t>
            </a:r>
            <a:endParaRPr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65A59-AE26-30C2-2D61-2CC962E11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844" y="74582"/>
            <a:ext cx="1441833" cy="5621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-8709" y="650791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/>
        </p:nvSpPr>
        <p:spPr>
          <a:xfrm>
            <a:off x="47333" y="73580"/>
            <a:ext cx="44256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bg2">
                    <a:lumMod val="75000"/>
                  </a:schemeClr>
                </a:solidFill>
                <a:latin typeface="+mj-lt"/>
                <a:ea typeface="Cambria"/>
                <a:cs typeface="Cambria"/>
                <a:sym typeface="Cambria"/>
              </a:rPr>
              <a:t>QUALITY AUDIENCE:</a:t>
            </a:r>
            <a:endParaRPr sz="3000" b="1" dirty="0">
              <a:solidFill>
                <a:schemeClr val="bg2">
                  <a:lumMod val="75000"/>
                </a:schemeClr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17" name="Google Shape;204;p30">
            <a:extLst>
              <a:ext uri="{FF2B5EF4-FFF2-40B4-BE49-F238E27FC236}">
                <a16:creationId xmlns:a16="http://schemas.microsoft.com/office/drawing/2014/main" id="{3D2876F2-A9D1-D941-9017-FCD5072A3DDF}"/>
              </a:ext>
            </a:extLst>
          </p:cNvPr>
          <p:cNvSpPr txBox="1"/>
          <p:nvPr/>
        </p:nvSpPr>
        <p:spPr>
          <a:xfrm>
            <a:off x="4667289" y="2057566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10%</a:t>
            </a:r>
            <a:endParaRPr sz="10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19" name="Google Shape;204;p30">
            <a:extLst>
              <a:ext uri="{FF2B5EF4-FFF2-40B4-BE49-F238E27FC236}">
                <a16:creationId xmlns:a16="http://schemas.microsoft.com/office/drawing/2014/main" id="{79065C07-94A3-7642-938A-B64A9125B3A0}"/>
              </a:ext>
            </a:extLst>
          </p:cNvPr>
          <p:cNvSpPr txBox="1"/>
          <p:nvPr/>
        </p:nvSpPr>
        <p:spPr>
          <a:xfrm>
            <a:off x="2667213" y="2288811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3%</a:t>
            </a:r>
            <a:endParaRPr sz="9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20" name="Google Shape;204;p30">
            <a:extLst>
              <a:ext uri="{FF2B5EF4-FFF2-40B4-BE49-F238E27FC236}">
                <a16:creationId xmlns:a16="http://schemas.microsoft.com/office/drawing/2014/main" id="{87F526EC-F530-8A4E-953F-7FE5676FE0DC}"/>
              </a:ext>
            </a:extLst>
          </p:cNvPr>
          <p:cNvSpPr txBox="1"/>
          <p:nvPr/>
        </p:nvSpPr>
        <p:spPr>
          <a:xfrm>
            <a:off x="2667213" y="2965425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6%</a:t>
            </a:r>
            <a:endParaRPr sz="10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21" name="Google Shape;204;p30">
            <a:extLst>
              <a:ext uri="{FF2B5EF4-FFF2-40B4-BE49-F238E27FC236}">
                <a16:creationId xmlns:a16="http://schemas.microsoft.com/office/drawing/2014/main" id="{B70CC47E-D99C-B845-9871-04B79ABE2D6B}"/>
              </a:ext>
            </a:extLst>
          </p:cNvPr>
          <p:cNvSpPr txBox="1"/>
          <p:nvPr/>
        </p:nvSpPr>
        <p:spPr>
          <a:xfrm>
            <a:off x="4003432" y="3881320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20%</a:t>
            </a:r>
            <a:endParaRPr sz="10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25" name="Google Shape;212;p31">
            <a:extLst>
              <a:ext uri="{FF2B5EF4-FFF2-40B4-BE49-F238E27FC236}">
                <a16:creationId xmlns:a16="http://schemas.microsoft.com/office/drawing/2014/main" id="{85F6FF72-09C2-C040-8976-3CF82447A52A}"/>
              </a:ext>
            </a:extLst>
          </p:cNvPr>
          <p:cNvSpPr txBox="1"/>
          <p:nvPr/>
        </p:nvSpPr>
        <p:spPr>
          <a:xfrm>
            <a:off x="4003432" y="122332"/>
            <a:ext cx="5801643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350" b="1" i="1" dirty="0">
                <a:solidFill>
                  <a:srgbClr val="002060"/>
                </a:solidFill>
              </a:rPr>
              <a:t>Forum</a:t>
            </a:r>
            <a:r>
              <a:rPr lang="en-US" sz="1350" b="1" dirty="0">
                <a:solidFill>
                  <a:srgbClr val="002060"/>
                </a:solidFill>
              </a:rPr>
              <a:t> Attendance includes a balanced representation of </a:t>
            </a:r>
            <a:br>
              <a:rPr lang="en-US" sz="1350" b="1" dirty="0">
                <a:solidFill>
                  <a:srgbClr val="002060"/>
                </a:solidFill>
              </a:rPr>
            </a:br>
            <a:r>
              <a:rPr lang="en-US" sz="1350" b="1" dirty="0">
                <a:solidFill>
                  <a:srgbClr val="002060"/>
                </a:solidFill>
              </a:rPr>
              <a:t>the industry with a focus on Buyers &amp; Sellers of Natural Gas.</a:t>
            </a:r>
            <a:r>
              <a:rPr lang="en-US" sz="1350" dirty="0">
                <a:solidFill>
                  <a:srgbClr val="002060"/>
                </a:solidFill>
              </a:rPr>
              <a:t> </a:t>
            </a:r>
            <a:endParaRPr sz="1350" b="1" dirty="0">
              <a:solidFill>
                <a:srgbClr val="002060"/>
              </a:solidFill>
              <a:highlight>
                <a:srgbClr val="FFFF00"/>
              </a:highlight>
              <a:latin typeface="+mn-lt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5FFAF5C-BAB0-1B49-9470-800525CB7E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674736"/>
              </p:ext>
            </p:extLst>
          </p:nvPr>
        </p:nvGraphicFramePr>
        <p:xfrm>
          <a:off x="606751" y="866309"/>
          <a:ext cx="8041593" cy="4154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E56D98A-AC80-5148-B9A9-1096C6267FAE}"/>
              </a:ext>
            </a:extLst>
          </p:cNvPr>
          <p:cNvSpPr/>
          <p:nvPr/>
        </p:nvSpPr>
        <p:spPr>
          <a:xfrm>
            <a:off x="1984710" y="1819839"/>
            <a:ext cx="1758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Marketing/Trading (Wholesale/Retail)</a:t>
            </a:r>
            <a:endParaRPr lang="en-US" sz="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524449-D55D-A040-B1F6-5FA94ABD8598}"/>
              </a:ext>
            </a:extLst>
          </p:cNvPr>
          <p:cNvSpPr/>
          <p:nvPr/>
        </p:nvSpPr>
        <p:spPr>
          <a:xfrm>
            <a:off x="1875884" y="3046163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LDCs/Gas Utility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D85FDA-6EEE-A648-BB0C-8C5219929426}"/>
              </a:ext>
            </a:extLst>
          </p:cNvPr>
          <p:cNvSpPr/>
          <p:nvPr/>
        </p:nvSpPr>
        <p:spPr>
          <a:xfrm>
            <a:off x="2250418" y="4531982"/>
            <a:ext cx="19372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Midstream/Pipeline/Storage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F39B6-31E8-7F4E-B963-9A6C01E4F8FA}"/>
              </a:ext>
            </a:extLst>
          </p:cNvPr>
          <p:cNvSpPr/>
          <p:nvPr/>
        </p:nvSpPr>
        <p:spPr>
          <a:xfrm>
            <a:off x="5143358" y="4574581"/>
            <a:ext cx="15696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Integrated Energy/Majors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22EE98-9AE7-1946-B25F-26E67B9FAEE9}"/>
              </a:ext>
            </a:extLst>
          </p:cNvPr>
          <p:cNvSpPr/>
          <p:nvPr/>
        </p:nvSpPr>
        <p:spPr>
          <a:xfrm>
            <a:off x="6290400" y="3775049"/>
            <a:ext cx="18898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Gas Buyer – </a:t>
            </a:r>
            <a:br>
              <a:rPr lang="en-US" sz="900" b="1" dirty="0"/>
            </a:br>
            <a:r>
              <a:rPr lang="en-US" sz="900" b="1" dirty="0"/>
              <a:t>End Use/Industrial/</a:t>
            </a:r>
            <a:br>
              <a:rPr lang="en-US" sz="900" b="1" dirty="0"/>
            </a:br>
            <a:r>
              <a:rPr lang="en-US" sz="900" b="1" dirty="0"/>
              <a:t>Energy Merchant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2367EC-9230-A644-B8D5-4E58FB54EE9A}"/>
              </a:ext>
            </a:extLst>
          </p:cNvPr>
          <p:cNvSpPr/>
          <p:nvPr/>
        </p:nvSpPr>
        <p:spPr>
          <a:xfrm>
            <a:off x="6212397" y="3032384"/>
            <a:ext cx="13837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459946D-369C-4A4C-B8EA-22B4D0EE369F}" type="CATEGORYNAME">
              <a:rPr lang="en-US" sz="900" b="1"/>
              <a:pPr/>
              <a:t>Professional Services</a:t>
            </a:fld>
            <a:endParaRPr lang="en-US" sz="9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7F046-F0E9-F74F-A021-79F8EC982EAA}"/>
              </a:ext>
            </a:extLst>
          </p:cNvPr>
          <p:cNvSpPr/>
          <p:nvPr/>
        </p:nvSpPr>
        <p:spPr>
          <a:xfrm>
            <a:off x="6248720" y="2325184"/>
            <a:ext cx="1378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Product/Service Providers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AFAC8-D919-EB4A-BAA4-8A5FC79F6CC4}"/>
              </a:ext>
            </a:extLst>
          </p:cNvPr>
          <p:cNvSpPr/>
          <p:nvPr/>
        </p:nvSpPr>
        <p:spPr>
          <a:xfrm>
            <a:off x="6189878" y="1958648"/>
            <a:ext cx="10246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Producers/E&amp;P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0E9266-9795-AE45-85AF-638203A9612C}"/>
              </a:ext>
            </a:extLst>
          </p:cNvPr>
          <p:cNvSpPr/>
          <p:nvPr/>
        </p:nvSpPr>
        <p:spPr>
          <a:xfrm>
            <a:off x="6120170" y="1547032"/>
            <a:ext cx="2009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Financial &amp; Information Products/Services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D771A2-654F-AB45-81B7-7E788928AD55}"/>
              </a:ext>
            </a:extLst>
          </p:cNvPr>
          <p:cNvSpPr/>
          <p:nvPr/>
        </p:nvSpPr>
        <p:spPr>
          <a:xfrm>
            <a:off x="5519028" y="1455326"/>
            <a:ext cx="5116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23B7399-3471-E945-9656-8B3462BCA3D8}" type="CATEGORYNAME">
              <a:rPr lang="en-US" sz="900" b="1"/>
              <a:pPr/>
              <a:t>Media</a:t>
            </a:fld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ADA668-172E-D24D-B6D7-A2387FC71414}"/>
              </a:ext>
            </a:extLst>
          </p:cNvPr>
          <p:cNvSpPr/>
          <p:nvPr/>
        </p:nvSpPr>
        <p:spPr>
          <a:xfrm>
            <a:off x="4846087" y="1203103"/>
            <a:ext cx="922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CEEB32FB-1EA6-1C49-8A52-E44BA24ADDE6}" type="CATEGORYNAME">
              <a:rPr lang="en-US" sz="900" b="1" smtClean="0"/>
              <a:pPr/>
              <a:t>Government</a:t>
            </a:fld>
            <a:r>
              <a:rPr lang="en-US" sz="900" b="1" dirty="0"/>
              <a:t>/Regulator</a:t>
            </a:r>
            <a:endParaRPr lang="en-US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5A25A3E-7EBE-8C4C-B61E-0977917511B6}"/>
              </a:ext>
            </a:extLst>
          </p:cNvPr>
          <p:cNvCxnSpPr>
            <a:cxnSpLocks/>
          </p:cNvCxnSpPr>
          <p:nvPr/>
        </p:nvCxnSpPr>
        <p:spPr>
          <a:xfrm flipV="1">
            <a:off x="5768154" y="2084009"/>
            <a:ext cx="459770" cy="37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/>
          <p:nvPr/>
        </p:nvSpPr>
        <p:spPr>
          <a:xfrm>
            <a:off x="-38437" y="25711"/>
            <a:ext cx="44256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QUALITY AUDIENCE:</a:t>
            </a:r>
            <a:endParaRPr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pic>
        <p:nvPicPr>
          <p:cNvPr id="224" name="Google Shape;224;p32"/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-1" y="512776"/>
            <a:ext cx="9143999" cy="22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E6551-D19B-3C43-BC0F-4D6661246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1" y="749511"/>
            <a:ext cx="320314" cy="413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7D59B3-6778-004E-8784-2C7F232BA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692" y="1272557"/>
            <a:ext cx="725250" cy="2267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B9C47C-AD89-A047-8867-5AF3AF8C8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045" y="1206759"/>
            <a:ext cx="1027560" cy="228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083A5F-5C65-F047-9BC0-3E20E3DBD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0583" y="1710352"/>
            <a:ext cx="785254" cy="3263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710468-9999-1C46-A43D-86888F8F70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0113" y="4291950"/>
            <a:ext cx="889309" cy="2639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81CD7D-6E17-D54D-AE76-AC3238EF85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6318" y="3360187"/>
            <a:ext cx="771464" cy="3020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7DF0E1B-E573-2849-9F21-3348D6F6B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9023" y="3672899"/>
            <a:ext cx="1155917" cy="485107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B03C4DE5-8D6F-884D-8CF8-4ED1D61730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2347" y="2754258"/>
            <a:ext cx="1027560" cy="317858"/>
          </a:xfrm>
          <a:prstGeom prst="rect">
            <a:avLst/>
          </a:prstGeom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76EF7823-15AD-B543-B328-B97D548B79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7169" y="3856931"/>
            <a:ext cx="1110553" cy="215825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A0638218-5BB4-C140-BFDE-574D9D0230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4039" y="3802673"/>
            <a:ext cx="789965" cy="448170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CFD86849-0794-EB4B-9205-702A42740D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7163" y="4295565"/>
            <a:ext cx="819324" cy="285811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A0805F04-CDB5-5642-916E-8E13FC4032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8688" y="3316606"/>
            <a:ext cx="718239" cy="448380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97761516-9F27-554C-AB78-DBC6316ADE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739" y="3412143"/>
            <a:ext cx="1185962" cy="216165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0D83D784-8944-C448-BA7C-91AF5489FC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50156" y="3769577"/>
            <a:ext cx="816813" cy="362765"/>
          </a:xfrm>
          <a:prstGeom prst="rect">
            <a:avLst/>
          </a:prstGeom>
        </p:spPr>
      </p:pic>
      <p:sp>
        <p:nvSpPr>
          <p:cNvPr id="82" name="Google Shape;212;p31">
            <a:extLst>
              <a:ext uri="{FF2B5EF4-FFF2-40B4-BE49-F238E27FC236}">
                <a16:creationId xmlns:a16="http://schemas.microsoft.com/office/drawing/2014/main" id="{99BCE33E-7EF7-E941-A166-E84A38049DC6}"/>
              </a:ext>
            </a:extLst>
          </p:cNvPr>
          <p:cNvSpPr txBox="1"/>
          <p:nvPr/>
        </p:nvSpPr>
        <p:spPr>
          <a:xfrm>
            <a:off x="3683858" y="51648"/>
            <a:ext cx="5444182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350" b="1" dirty="0">
                <a:solidFill>
                  <a:srgbClr val="002060"/>
                </a:solidFill>
              </a:rPr>
              <a:t>Sponsors represent top players who choose to place their company at the forefront of the Natural Gas industry.</a:t>
            </a:r>
            <a:endParaRPr sz="1350" b="1" dirty="0">
              <a:solidFill>
                <a:schemeClr val="bg2">
                  <a:lumMod val="75000"/>
                </a:schemeClr>
              </a:solidFill>
              <a:highlight>
                <a:srgbClr val="FFFF00"/>
              </a:highlight>
              <a:latin typeface="+mn-lt"/>
              <a:ea typeface="Average"/>
              <a:cs typeface="Average"/>
              <a:sym typeface="Averag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5DC10-E01B-C916-F9D5-37E6D0E2A4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6608" y="3334788"/>
            <a:ext cx="1188917" cy="251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1C6E64-7CF9-7EF9-E2AF-78B76ABA52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30356" y="4186970"/>
            <a:ext cx="823269" cy="448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FB27D-486E-125C-910C-3F51F2D09E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53056" y="4725722"/>
            <a:ext cx="1243963" cy="3983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55461-DAC9-B5B0-9D8D-1ACE4FF82F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6021" y="4250843"/>
            <a:ext cx="1096680" cy="269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72F432-724A-52BD-D4E5-3317813F83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0142" y="4802728"/>
            <a:ext cx="1099927" cy="3061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753DB5-1A36-5BA0-A323-E1646E2391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70970" y="2687839"/>
            <a:ext cx="771464" cy="42376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438242E-4D73-37F8-DE84-B26BED2E136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49282" y="3345810"/>
            <a:ext cx="1196967" cy="3584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6E6EAA-92E8-359A-C670-56EE7E348FD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44566" y="3313509"/>
            <a:ext cx="834218" cy="3664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B6CB953-31C4-DBF4-518C-E33D1DF2E86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424107" y="3244479"/>
            <a:ext cx="680475" cy="4597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DFDBDC-EF3A-8D91-C05B-AD5692A1676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92001" y="1189053"/>
            <a:ext cx="505183" cy="2588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412FA0-5320-9145-EF60-2036147189E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22991" y="1583070"/>
            <a:ext cx="777941" cy="3263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7A1A5ED-4DA3-C414-BDAD-F8F4CAB5560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902192" y="2127272"/>
            <a:ext cx="1420712" cy="4217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86B31FA-5C8D-792C-B458-B882560F894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030762" y="2194739"/>
            <a:ext cx="663585" cy="3801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F93B4E9-79C7-072F-D614-8EC42E2EE72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56065" y="2320881"/>
            <a:ext cx="1122190" cy="22834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8FF7832-BFC6-2982-96F2-82604BAC1BB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18011" y="1123794"/>
            <a:ext cx="1208338" cy="22854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EB89646-B7D6-A177-B27E-7DB5E695F14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555906" y="798570"/>
            <a:ext cx="968491" cy="17668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A9F84BD-102D-1E8F-FF39-06B9619A85F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44671" y="4128915"/>
            <a:ext cx="745110" cy="48510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E26569B-3763-98EA-F3F4-57A833AAF84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807848" y="1554324"/>
            <a:ext cx="658133" cy="46617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7EE6C09-E8EF-5BD9-A362-04BDDD104E1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494428" y="4729086"/>
            <a:ext cx="1211968" cy="36276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1FBE335-1465-29EF-04F7-325802F28AE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71726" y="2903966"/>
            <a:ext cx="1320712" cy="27362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8FAB417-8BA4-F39A-28E9-EC82FB1F5C2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904526" y="4716653"/>
            <a:ext cx="1206562" cy="36467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1CB4817-3FB4-C7BF-4F3D-44A028E0EB0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74499" y="1272557"/>
            <a:ext cx="777401" cy="24080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1F2F9EA-E9BE-9E0A-8F59-A81E7221E3E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8818" y="2171751"/>
            <a:ext cx="588515" cy="58851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DBA64CA-8122-A4F9-FF66-91D01856135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464091" y="783985"/>
            <a:ext cx="963508" cy="25999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2213EC7-5ABE-DE19-6705-4CF5C5A9285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921867" y="1674271"/>
            <a:ext cx="1026720" cy="3022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5CFBAB-5077-FFDB-1A98-AE6E865067FE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889408" y="2765436"/>
            <a:ext cx="1356674" cy="35391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5F8E7C7-C96C-A1DE-2A2B-FA25A02B665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180583" y="4823566"/>
            <a:ext cx="883842" cy="21490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11F22DB-823F-09DC-7989-A69CBEBACD37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011909" y="4230669"/>
            <a:ext cx="588515" cy="44620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2967F40-8F25-B764-9BEE-4C9B640A49D1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207139" y="2686677"/>
            <a:ext cx="1253918" cy="38667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7301D9B-64C0-D068-359F-076D65306CB3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160341" y="1228566"/>
            <a:ext cx="803172" cy="29617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F5444D9-5B19-CDA4-F828-CFDBDFF626F3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959949" y="788752"/>
            <a:ext cx="769234" cy="20895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700E893-6267-754D-F5B8-6B2CE58ECDF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507808" y="1032178"/>
            <a:ext cx="561800" cy="59925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E3F684D-D191-EBB6-4916-144F2323CA64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02293" y="1787155"/>
            <a:ext cx="535656" cy="18034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6BBCA0A-44A2-AEA8-0A85-CF6EAFFCD981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923242" y="2258915"/>
            <a:ext cx="952389" cy="362766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DCB9251-AED2-9191-6227-E6595C6349C8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37415" y="3663292"/>
            <a:ext cx="1074528" cy="56523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DA482B2-759A-33FE-6E75-F305CC5A2E25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311908" y="3757291"/>
            <a:ext cx="965083" cy="47123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F4CE501E-ED94-D709-D798-8D9DCD9AD226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592001" y="3773742"/>
            <a:ext cx="1102940" cy="335784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A1FE821-1D60-81BA-EEB8-47E25C596513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537508" y="2779529"/>
            <a:ext cx="509883" cy="38680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FB9BFA44-3BAE-B68E-6D42-CA554470660B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122512" y="692198"/>
            <a:ext cx="717601" cy="554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A7B6732-21B3-88E0-F95D-75D051988577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676164" y="1676697"/>
            <a:ext cx="1129576" cy="23803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502FCB5-84EA-F696-91E5-8BECCF0C18FF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603502" y="2790584"/>
            <a:ext cx="816814" cy="297023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C405EB7-930F-3796-D162-C331DD28D587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5507915" y="4367999"/>
            <a:ext cx="1159278" cy="231856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08592E7-0E89-CF01-C3F3-DA2C7B7A5F96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5257120" y="4725722"/>
            <a:ext cx="690530" cy="37714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93A121C-CFB2-6562-96DC-8EAEA99054CB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916033" y="1710352"/>
            <a:ext cx="854050" cy="218838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A83C95B-A473-BD28-45D9-408B8777BA7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799750" y="2413863"/>
            <a:ext cx="922318" cy="2255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872C912-905F-B027-E58D-B62F1AA5F5C4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63781" y="1291403"/>
            <a:ext cx="554270" cy="25888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2CF39956-999E-D882-83CD-49F27943C4C1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695733" y="752282"/>
            <a:ext cx="697200" cy="366995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1FB703A0-0A40-E817-8F11-5CE6E3D8D29C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8104582" y="710610"/>
            <a:ext cx="976383" cy="317105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A898C268-D5AD-2843-23D8-9B1C4CF981EC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8049317" y="1225201"/>
            <a:ext cx="976383" cy="270773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0F0CAC1B-15EA-6CCD-EF8E-14F0F09DAEA8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6943101" y="791788"/>
            <a:ext cx="1083404" cy="216451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161AA573-A5B9-D49E-1053-5F056185E27B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3679478" y="772031"/>
            <a:ext cx="1157366" cy="241118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AB30761C-8DFE-8F4B-ED77-3BB5219A8BCF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62686" y="747498"/>
            <a:ext cx="562972" cy="383462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08FBC19A-21EB-CC7C-68F8-3AEFCD70333C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7163899" y="1691937"/>
            <a:ext cx="822317" cy="327227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C52396A7-979E-CE87-9E97-CCBCFB59D384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5546423" y="2249724"/>
            <a:ext cx="1168834" cy="249385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B9C2877F-FB5D-CDC9-0C73-D207E39D9AA2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2029619" y="2804486"/>
            <a:ext cx="604436" cy="381687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64C7BCED-88FC-983E-C3AB-0D2988727F70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8417160" y="3537436"/>
            <a:ext cx="548677" cy="565232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9112B910-2840-9391-F481-98AF14D2F434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2460695" y="4215447"/>
            <a:ext cx="762514" cy="384408"/>
          </a:xfrm>
          <a:prstGeom prst="rect">
            <a:avLst/>
          </a:prstGeom>
        </p:spPr>
      </p:pic>
      <p:pic>
        <p:nvPicPr>
          <p:cNvPr id="223" name="Picture 222">
            <a:extLst>
              <a:ext uri="{FF2B5EF4-FFF2-40B4-BE49-F238E27FC236}">
                <a16:creationId xmlns:a16="http://schemas.microsoft.com/office/drawing/2014/main" id="{73229D5E-8466-F527-7EE8-4AE77FB2D260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2207449" y="1187942"/>
            <a:ext cx="975750" cy="215734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A64D3E88-22CF-A3CE-586D-2DBB86446420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2530515" y="1622395"/>
            <a:ext cx="1047414" cy="271183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82852B4C-6E6F-789E-AB4F-7A7903AD28A1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6904992" y="2188109"/>
            <a:ext cx="813831" cy="386809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DCB054E7-7793-D614-BC5F-4B7C7422BC8B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6024727" y="4746024"/>
            <a:ext cx="690530" cy="345161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F8B6A97C-7EC2-23E7-F076-DC79E21BDE20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6715875" y="4836008"/>
            <a:ext cx="1333442" cy="190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222;p32">
            <a:extLst>
              <a:ext uri="{FF2B5EF4-FFF2-40B4-BE49-F238E27FC236}">
                <a16:creationId xmlns:a16="http://schemas.microsoft.com/office/drawing/2014/main" id="{F491176D-DB12-FA4D-AF9C-F9B299AD8EAA}"/>
              </a:ext>
            </a:extLst>
          </p:cNvPr>
          <p:cNvSpPr txBox="1"/>
          <p:nvPr/>
        </p:nvSpPr>
        <p:spPr>
          <a:xfrm>
            <a:off x="84854" y="66183"/>
            <a:ext cx="44256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QUALITY AUDIENCE:</a:t>
            </a:r>
            <a:endParaRPr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pic>
        <p:nvPicPr>
          <p:cNvPr id="44" name="Google Shape;224;p32">
            <a:extLst>
              <a:ext uri="{FF2B5EF4-FFF2-40B4-BE49-F238E27FC236}">
                <a16:creationId xmlns:a16="http://schemas.microsoft.com/office/drawing/2014/main" id="{A428C39E-3A36-7A4E-82C9-684CC792BA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84854" y="578959"/>
            <a:ext cx="8974292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212;p31">
            <a:extLst>
              <a:ext uri="{FF2B5EF4-FFF2-40B4-BE49-F238E27FC236}">
                <a16:creationId xmlns:a16="http://schemas.microsoft.com/office/drawing/2014/main" id="{D249AE72-E5B1-FE4D-AEA7-8C1DBC3E6D07}"/>
              </a:ext>
            </a:extLst>
          </p:cNvPr>
          <p:cNvSpPr txBox="1"/>
          <p:nvPr/>
        </p:nvSpPr>
        <p:spPr>
          <a:xfrm>
            <a:off x="3820001" y="99413"/>
            <a:ext cx="5801643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350" b="1" dirty="0">
                <a:solidFill>
                  <a:srgbClr val="002060"/>
                </a:solidFill>
              </a:rPr>
              <a:t>Our Media &amp; Association partners represent and connect with energy companies throughout the industry. </a:t>
            </a:r>
            <a:endParaRPr sz="1350" b="1" dirty="0">
              <a:solidFill>
                <a:srgbClr val="002060"/>
              </a:solidFill>
              <a:latin typeface="+mn-lt"/>
              <a:ea typeface="Average"/>
              <a:cs typeface="Average"/>
              <a:sym typeface="Averag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9EAEE-A57A-B54A-8DB6-4CE46CBAE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654" y="806283"/>
            <a:ext cx="1190718" cy="635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FA8D2-B47F-6A45-AAE3-5401974FD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132" y="900686"/>
            <a:ext cx="1190718" cy="603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550164-115C-A641-B2B6-F307EE071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867" y="1517972"/>
            <a:ext cx="1261139" cy="9026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D683D1-637C-1240-BA9D-085240422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2437" y="1780245"/>
            <a:ext cx="1998361" cy="2651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8BDCC1-0BC7-2D44-89F4-E4B61CA3A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4830" y="3438757"/>
            <a:ext cx="1329904" cy="4909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1A815A-605E-F94A-A7AD-0FB8F991F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3405" y="3176371"/>
            <a:ext cx="872238" cy="9490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72911C-BD91-084E-8DD8-13055460C3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8980" y="3366686"/>
            <a:ext cx="1512174" cy="4284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0C60CF-94E2-B347-81B7-44428311C7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2697" y="4174974"/>
            <a:ext cx="1838020" cy="7713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701CE2-FDF9-6B48-A8AD-6BE3810E12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3921" y="3345138"/>
            <a:ext cx="1139783" cy="62814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875B103-8198-C54F-ABA5-27E3576B73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0825" y="4273530"/>
            <a:ext cx="1864242" cy="490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7F517-9388-7449-852C-B508BF5C6B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651" y="3233761"/>
            <a:ext cx="1356075" cy="686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0D36CF-C517-8F7B-5D84-91C81F8A19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58967" y="2246880"/>
            <a:ext cx="869473" cy="1025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2E6A44-C1E6-D29C-FE32-B971204612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56411" y="4089486"/>
            <a:ext cx="1002754" cy="6363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FF063-2035-431B-0193-F466760595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57163" y="4393856"/>
            <a:ext cx="1995014" cy="341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46AB3-181E-3193-F420-CCE0AEE227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498" y="882878"/>
            <a:ext cx="1852724" cy="3921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61795F-B4D9-9807-2A07-365A7C60C6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6458" y="1640499"/>
            <a:ext cx="1897981" cy="3083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D02C66-48FA-AFB1-FD88-6EDF5AB714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74345" y="2527838"/>
            <a:ext cx="1947969" cy="3294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C98206-A181-38FC-65A5-ABDA321130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14299" y="2461056"/>
            <a:ext cx="1766499" cy="3743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C30431F-77A4-5544-6B60-1676338E708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264" y="4244321"/>
            <a:ext cx="1348572" cy="5601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70E918-41BD-61EE-8E4F-75C7C35D68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88043" y="885320"/>
            <a:ext cx="2371103" cy="4416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980806F-FB3A-AE47-FC29-1B528FF61B5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22278" y="1654216"/>
            <a:ext cx="1869771" cy="4744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494C0BC-3260-CCF5-20DB-427E392A3F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89728" y="898163"/>
            <a:ext cx="1155604" cy="5052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1DB699-DC91-1064-8EC9-FC50D5F1BC0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83283" y="2315560"/>
            <a:ext cx="1136546" cy="8112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7CE9BE9-8124-E02F-5668-066C453DBA1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6458" y="2253462"/>
            <a:ext cx="1442309" cy="6365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27CB511-9CF7-7932-C00E-DFA1ADD9E8C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890004" y="1609304"/>
            <a:ext cx="888473" cy="5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42315"/>
      </p:ext>
    </p:extLst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</TotalTime>
  <Words>1622</Words>
  <Application>Microsoft Macintosh PowerPoint</Application>
  <PresentationFormat>On-screen Show (16:9)</PresentationFormat>
  <Paragraphs>286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Average</vt:lpstr>
      <vt:lpstr>Cambria</vt:lpstr>
      <vt:lpstr>Arial</vt:lpstr>
      <vt:lpstr>Calibri</vt:lpstr>
      <vt:lpstr>Oswald</vt:lpstr>
      <vt:lpstr>Slate</vt:lpstr>
      <vt:lpstr>Office Theme</vt:lpstr>
      <vt:lpstr>Advertising Opportunities with the Forums</vt:lpstr>
      <vt:lpstr>PowerPoint Presentation</vt:lpstr>
      <vt:lpstr>The Forums - a Proven Vehicle to Meet Your Marketing Objectives!   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Driving Audience to YOUR BRAND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Capabilities 2020</dc:title>
  <dc:creator>Jennifer Schwartz</dc:creator>
  <cp:lastModifiedBy>Molly Missimer</cp:lastModifiedBy>
  <cp:revision>178</cp:revision>
  <dcterms:modified xsi:type="dcterms:W3CDTF">2025-12-15T22:43:15Z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11920967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